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CC00FF"/>
    <a:srgbClr val="9966FF"/>
    <a:srgbClr val="FF6600"/>
    <a:srgbClr val="FF9933"/>
    <a:srgbClr val="FFFF66"/>
    <a:srgbClr val="99FF66"/>
    <a:srgbClr val="FBD25F"/>
    <a:srgbClr val="FFA94B"/>
    <a:srgbClr val="99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6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irsty Burns" userId="7a9e190b1bc9025e" providerId="LiveId" clId="{60321880-D33E-4878-B7BF-48D3CFF93CC3}"/>
    <pc:docChg chg="custSel modSld">
      <pc:chgData name="Kirsty Burns" userId="7a9e190b1bc9025e" providerId="LiveId" clId="{60321880-D33E-4878-B7BF-48D3CFF93CC3}" dt="2020-05-11T10:07:45.625" v="2" actId="207"/>
      <pc:docMkLst>
        <pc:docMk/>
      </pc:docMkLst>
      <pc:sldChg chg="modSp">
        <pc:chgData name="Kirsty Burns" userId="7a9e190b1bc9025e" providerId="LiveId" clId="{60321880-D33E-4878-B7BF-48D3CFF93CC3}" dt="2020-05-11T10:07:45.625" v="2" actId="207"/>
        <pc:sldMkLst>
          <pc:docMk/>
          <pc:sldMk cId="109918490" sldId="256"/>
        </pc:sldMkLst>
        <pc:spChg chg="mod">
          <ac:chgData name="Kirsty Burns" userId="7a9e190b1bc9025e" providerId="LiveId" clId="{60321880-D33E-4878-B7BF-48D3CFF93CC3}" dt="2020-05-11T10:06:49.106" v="0" actId="1076"/>
          <ac:spMkLst>
            <pc:docMk/>
            <pc:sldMk cId="109918490" sldId="256"/>
            <ac:spMk id="6" creationId="{00000000-0000-0000-0000-000000000000}"/>
          </ac:spMkLst>
        </pc:spChg>
        <pc:graphicFrameChg chg="modGraphic">
          <ac:chgData name="Kirsty Burns" userId="7a9e190b1bc9025e" providerId="LiveId" clId="{60321880-D33E-4878-B7BF-48D3CFF93CC3}" dt="2020-05-11T10:07:45.625" v="2" actId="207"/>
          <ac:graphicFrameMkLst>
            <pc:docMk/>
            <pc:sldMk cId="109918490" sldId="256"/>
            <ac:graphicFrameMk id="5" creationId="{00000000-0000-0000-0000-000000000000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675F2-085A-4CC0-BEC8-0E4B8C2DE5C9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CFB9B-CDCD-4C9D-B659-B93EFCDA57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75103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675F2-085A-4CC0-BEC8-0E4B8C2DE5C9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CFB9B-CDCD-4C9D-B659-B93EFCDA57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0745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675F2-085A-4CC0-BEC8-0E4B8C2DE5C9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CFB9B-CDCD-4C9D-B659-B93EFCDA57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394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675F2-085A-4CC0-BEC8-0E4B8C2DE5C9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CFB9B-CDCD-4C9D-B659-B93EFCDA57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076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675F2-085A-4CC0-BEC8-0E4B8C2DE5C9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CFB9B-CDCD-4C9D-B659-B93EFCDA57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6562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675F2-085A-4CC0-BEC8-0E4B8C2DE5C9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CFB9B-CDCD-4C9D-B659-B93EFCDA57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240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675F2-085A-4CC0-BEC8-0E4B8C2DE5C9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CFB9B-CDCD-4C9D-B659-B93EFCDA57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507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675F2-085A-4CC0-BEC8-0E4B8C2DE5C9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CFB9B-CDCD-4C9D-B659-B93EFCDA57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2084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675F2-085A-4CC0-BEC8-0E4B8C2DE5C9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CFB9B-CDCD-4C9D-B659-B93EFCDA57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9781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675F2-085A-4CC0-BEC8-0E4B8C2DE5C9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CFB9B-CDCD-4C9D-B659-B93EFCDA57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0817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675F2-085A-4CC0-BEC8-0E4B8C2DE5C9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CFB9B-CDCD-4C9D-B659-B93EFCDA57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94387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675F2-085A-4CC0-BEC8-0E4B8C2DE5C9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9CFB9B-CDCD-4C9D-B659-B93EFCDA57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5624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9746680"/>
              </p:ext>
            </p:extLst>
          </p:nvPr>
        </p:nvGraphicFramePr>
        <p:xfrm>
          <a:off x="501160" y="1041553"/>
          <a:ext cx="8085491" cy="3931040"/>
        </p:xfrm>
        <a:graphic>
          <a:graphicData uri="http://schemas.openxmlformats.org/drawingml/2006/table">
            <a:tbl>
              <a:tblPr firstRow="1" firstCol="1" bandRow="1"/>
              <a:tblGrid>
                <a:gridCol w="1199225">
                  <a:extLst>
                    <a:ext uri="{9D8B030D-6E8A-4147-A177-3AD203B41FA5}">
                      <a16:colId xmlns:a16="http://schemas.microsoft.com/office/drawing/2014/main" val="3059832048"/>
                    </a:ext>
                  </a:extLst>
                </a:gridCol>
                <a:gridCol w="568870">
                  <a:extLst>
                    <a:ext uri="{9D8B030D-6E8A-4147-A177-3AD203B41FA5}">
                      <a16:colId xmlns:a16="http://schemas.microsoft.com/office/drawing/2014/main" val="2591932234"/>
                    </a:ext>
                  </a:extLst>
                </a:gridCol>
                <a:gridCol w="568870">
                  <a:extLst>
                    <a:ext uri="{9D8B030D-6E8A-4147-A177-3AD203B41FA5}">
                      <a16:colId xmlns:a16="http://schemas.microsoft.com/office/drawing/2014/main" val="2029692565"/>
                    </a:ext>
                  </a:extLst>
                </a:gridCol>
                <a:gridCol w="568870">
                  <a:extLst>
                    <a:ext uri="{9D8B030D-6E8A-4147-A177-3AD203B41FA5}">
                      <a16:colId xmlns:a16="http://schemas.microsoft.com/office/drawing/2014/main" val="111406662"/>
                    </a:ext>
                  </a:extLst>
                </a:gridCol>
                <a:gridCol w="568870">
                  <a:extLst>
                    <a:ext uri="{9D8B030D-6E8A-4147-A177-3AD203B41FA5}">
                      <a16:colId xmlns:a16="http://schemas.microsoft.com/office/drawing/2014/main" val="3706823174"/>
                    </a:ext>
                  </a:extLst>
                </a:gridCol>
                <a:gridCol w="568870">
                  <a:extLst>
                    <a:ext uri="{9D8B030D-6E8A-4147-A177-3AD203B41FA5}">
                      <a16:colId xmlns:a16="http://schemas.microsoft.com/office/drawing/2014/main" val="2405194529"/>
                    </a:ext>
                  </a:extLst>
                </a:gridCol>
                <a:gridCol w="568870">
                  <a:extLst>
                    <a:ext uri="{9D8B030D-6E8A-4147-A177-3AD203B41FA5}">
                      <a16:colId xmlns:a16="http://schemas.microsoft.com/office/drawing/2014/main" val="2034886039"/>
                    </a:ext>
                  </a:extLst>
                </a:gridCol>
                <a:gridCol w="578841">
                  <a:extLst>
                    <a:ext uri="{9D8B030D-6E8A-4147-A177-3AD203B41FA5}">
                      <a16:colId xmlns:a16="http://schemas.microsoft.com/office/drawing/2014/main" val="4041149551"/>
                    </a:ext>
                  </a:extLst>
                </a:gridCol>
                <a:gridCol w="578841">
                  <a:extLst>
                    <a:ext uri="{9D8B030D-6E8A-4147-A177-3AD203B41FA5}">
                      <a16:colId xmlns:a16="http://schemas.microsoft.com/office/drawing/2014/main" val="1855138305"/>
                    </a:ext>
                  </a:extLst>
                </a:gridCol>
                <a:gridCol w="578841">
                  <a:extLst>
                    <a:ext uri="{9D8B030D-6E8A-4147-A177-3AD203B41FA5}">
                      <a16:colId xmlns:a16="http://schemas.microsoft.com/office/drawing/2014/main" val="3467047568"/>
                    </a:ext>
                  </a:extLst>
                </a:gridCol>
                <a:gridCol w="578841">
                  <a:extLst>
                    <a:ext uri="{9D8B030D-6E8A-4147-A177-3AD203B41FA5}">
                      <a16:colId xmlns:a16="http://schemas.microsoft.com/office/drawing/2014/main" val="1749241186"/>
                    </a:ext>
                  </a:extLst>
                </a:gridCol>
                <a:gridCol w="578841">
                  <a:extLst>
                    <a:ext uri="{9D8B030D-6E8A-4147-A177-3AD203B41FA5}">
                      <a16:colId xmlns:a16="http://schemas.microsoft.com/office/drawing/2014/main" val="1546281525"/>
                    </a:ext>
                  </a:extLst>
                </a:gridCol>
                <a:gridCol w="578841">
                  <a:extLst>
                    <a:ext uri="{9D8B030D-6E8A-4147-A177-3AD203B41FA5}">
                      <a16:colId xmlns:a16="http://schemas.microsoft.com/office/drawing/2014/main" val="2583405211"/>
                    </a:ext>
                  </a:extLst>
                </a:gridCol>
              </a:tblGrid>
              <a:tr h="65137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Area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K4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K5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K6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K7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K8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K9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STAGE 1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STAGE 2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STAGE 3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STAGE 4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STAGE 5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STAGE 6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35694964"/>
                  </a:ext>
                </a:extLst>
              </a:tr>
              <a:tr h="62639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Making Music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rgbClr val="00B0F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23487317"/>
                  </a:ext>
                </a:extLst>
              </a:tr>
              <a:tr h="70024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Listening and Understanding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rgbClr val="00B0F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0759327"/>
                  </a:ext>
                </a:extLst>
              </a:tr>
              <a:tr h="62639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Using Notation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rgbClr val="00B0F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946280"/>
                  </a:ext>
                </a:extLst>
              </a:tr>
              <a:tr h="62639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Performing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1152700"/>
                  </a:ext>
                </a:extLst>
              </a:tr>
              <a:tr h="70024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Creating/ Composing/ Improvising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352" marR="583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859945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983387" y="434910"/>
            <a:ext cx="7177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/>
              <a:t>Music curriculum – Areas of coverage</a:t>
            </a:r>
          </a:p>
        </p:txBody>
      </p:sp>
    </p:spTree>
    <p:extLst>
      <p:ext uri="{BB962C8B-B14F-4D97-AF65-F5344CB8AC3E}">
        <p14:creationId xmlns:p14="http://schemas.microsoft.com/office/powerpoint/2010/main" val="1099184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9302874"/>
              </p:ext>
            </p:extLst>
          </p:nvPr>
        </p:nvGraphicFramePr>
        <p:xfrm>
          <a:off x="563336" y="565519"/>
          <a:ext cx="8045087" cy="4184468"/>
        </p:xfrm>
        <a:graphic>
          <a:graphicData uri="http://schemas.openxmlformats.org/drawingml/2006/table">
            <a:tbl>
              <a:tblPr firstRow="1" bandRow="1"/>
              <a:tblGrid>
                <a:gridCol w="896136">
                  <a:extLst>
                    <a:ext uri="{9D8B030D-6E8A-4147-A177-3AD203B41FA5}">
                      <a16:colId xmlns:a16="http://schemas.microsoft.com/office/drawing/2014/main" val="443582174"/>
                    </a:ext>
                  </a:extLst>
                </a:gridCol>
                <a:gridCol w="3080037">
                  <a:extLst>
                    <a:ext uri="{9D8B030D-6E8A-4147-A177-3AD203B41FA5}">
                      <a16:colId xmlns:a16="http://schemas.microsoft.com/office/drawing/2014/main" val="2344061637"/>
                    </a:ext>
                  </a:extLst>
                </a:gridCol>
                <a:gridCol w="4068914">
                  <a:extLst>
                    <a:ext uri="{9D8B030D-6E8A-4147-A177-3AD203B41FA5}">
                      <a16:colId xmlns:a16="http://schemas.microsoft.com/office/drawing/2014/main" val="1033740758"/>
                    </a:ext>
                  </a:extLst>
                </a:gridCol>
              </a:tblGrid>
              <a:tr h="33581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P1 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4810" marR="74810" marT="37405" marB="3740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Knowledge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4810" marR="74810" marT="37405" marB="3740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Skills  </a:t>
                      </a:r>
                      <a:r>
                        <a:rPr lang="en-GB" sz="900" dirty="0">
                          <a:solidFill>
                            <a:srgbClr val="FF66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K4</a:t>
                      </a: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K5</a:t>
                      </a: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dirty="0">
                          <a:solidFill>
                            <a:srgbClr val="9900CC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K6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4810" marR="74810" marT="37405" marB="3740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2527148"/>
                  </a:ext>
                </a:extLst>
              </a:tr>
              <a:tr h="51509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1</a:t>
                      </a:r>
                    </a:p>
                  </a:txBody>
                  <a:tcPr marL="74810" marR="74810" marT="37405" marB="374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Rhymes and songs – incorporate hand gestures.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Musical games – taking turns to listen and respond.</a:t>
                      </a:r>
                    </a:p>
                  </a:txBody>
                  <a:tcPr marL="74810" marR="74810" marT="37405" marB="374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dirty="0">
                          <a:solidFill>
                            <a:srgbClr val="FF66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 imitate actions, sounds or words in musical performances.</a:t>
                      </a:r>
                      <a:r>
                        <a:rPr lang="en-GB" sz="100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                      Respond to signs/ instructions in musical performances.                                   </a:t>
                      </a:r>
                      <a:r>
                        <a:rPr lang="en-GB" sz="1000" dirty="0">
                          <a:solidFill>
                            <a:srgbClr val="9900CC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Perform within a group.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4810" marR="74810" marT="37405" marB="374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49540117"/>
                  </a:ext>
                </a:extLst>
              </a:tr>
              <a:tr h="68133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2</a:t>
                      </a:r>
                    </a:p>
                  </a:txBody>
                  <a:tcPr marL="74810" marR="74810" marT="37405" marB="374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Familiar songs.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Musical games.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Listening to a variety of music genres and discussing.</a:t>
                      </a:r>
                    </a:p>
                  </a:txBody>
                  <a:tcPr marL="74810" marR="74810" marT="37405" marB="374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dirty="0">
                          <a:solidFill>
                            <a:srgbClr val="FF66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With some support, listen and participate in familiar musical activities.</a:t>
                      </a:r>
                      <a:r>
                        <a:rPr lang="en-GB" sz="100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                   Imitate basic dynamics and tempo.</a:t>
                      </a:r>
                      <a:r>
                        <a:rPr lang="en-GB" sz="1000" dirty="0">
                          <a:solidFill>
                            <a:srgbClr val="9900CC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                                                                    Respond to the mood of the music by performing and/ or moving.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4810" marR="74810" marT="37405" marB="374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8226874"/>
                  </a:ext>
                </a:extLst>
              </a:tr>
              <a:tr h="45145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3</a:t>
                      </a:r>
                    </a:p>
                  </a:txBody>
                  <a:tcPr marL="74810" marR="74810" marT="37405" marB="374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Percussion instrument</a:t>
                      </a:r>
                      <a:r>
                        <a:rPr lang="en-GB" sz="10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sound recognition.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Instrument families.</a:t>
                      </a:r>
                    </a:p>
                  </a:txBody>
                  <a:tcPr marL="74810" marR="74810" marT="37405" marB="374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Imitate distinctive sounds played on a particular instrument.                                           </a:t>
                      </a:r>
                      <a:r>
                        <a:rPr lang="en-GB" sz="1000" dirty="0">
                          <a:solidFill>
                            <a:srgbClr val="9900CC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Begin to categorise percussion instruments by how they can be played.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4810" marR="74810" marT="37405" marB="374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16054888"/>
                  </a:ext>
                </a:extLst>
              </a:tr>
              <a:tr h="68133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4</a:t>
                      </a:r>
                    </a:p>
                  </a:txBody>
                  <a:tcPr marL="74810" marR="74810" marT="37405" marB="374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Sound stories with percussion instruments.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Matching games – sound and instrument.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Listen and respond games.</a:t>
                      </a:r>
                    </a:p>
                  </a:txBody>
                  <a:tcPr marL="74810" marR="74810" marT="37405" marB="374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dirty="0">
                          <a:solidFill>
                            <a:srgbClr val="FF66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Become aware of cause and effect in familiar events that create sound.                                 </a:t>
                      </a:r>
                      <a:r>
                        <a:rPr lang="en-GB" sz="100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Identify specific musical instruments.                                                                                   </a:t>
                      </a:r>
                      <a:r>
                        <a:rPr lang="en-GB" sz="1000" dirty="0">
                          <a:solidFill>
                            <a:srgbClr val="9900CC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Copy simple musical patterns.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4810" marR="74810" marT="37405" marB="374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7194591"/>
                  </a:ext>
                </a:extLst>
              </a:tr>
              <a:tr h="59821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5</a:t>
                      </a:r>
                    </a:p>
                  </a:txBody>
                  <a:tcPr marL="74810" marR="74810" marT="37405" marB="374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Matching games – sound and instruments.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Sound variations – how they can change in different instruments.</a:t>
                      </a:r>
                    </a:p>
                  </a:txBody>
                  <a:tcPr marL="74810" marR="74810" marT="37405" marB="374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dirty="0">
                          <a:solidFill>
                            <a:srgbClr val="FF66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Respond to a sound played out of sight.</a:t>
                      </a:r>
                      <a:r>
                        <a:rPr lang="en-GB" sz="100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                                                      Identify familiar instruments played out of sight.                                                  </a:t>
                      </a:r>
                      <a:r>
                        <a:rPr lang="en-GB" sz="1000" dirty="0">
                          <a:solidFill>
                            <a:srgbClr val="9900CC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Explore the range of sounds/ effects that can be made by an instrument or voice.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4810" marR="74810" marT="37405" marB="374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8180394"/>
                  </a:ext>
                </a:extLst>
              </a:tr>
              <a:tr h="51509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6</a:t>
                      </a:r>
                    </a:p>
                  </a:txBody>
                  <a:tcPr marL="74810" marR="74810" marT="37405" marB="374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Visual cues using pictures, gestures, symbols.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Simple compositions of 3 or 4 beats.</a:t>
                      </a:r>
                    </a:p>
                  </a:txBody>
                  <a:tcPr marL="74810" marR="74810" marT="37405" marB="374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Make a musical sound when prompted by a visual or tactile cue.                                 </a:t>
                      </a:r>
                      <a:r>
                        <a:rPr lang="en-GB" sz="1000" dirty="0">
                          <a:solidFill>
                            <a:srgbClr val="9900CC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Make a variety of musical sounds, when prompted, which are symbol-based or indicated by a simple picture, or a tactile score.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4810" marR="74810" marT="37405" marB="374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1743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94824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5186677"/>
              </p:ext>
            </p:extLst>
          </p:nvPr>
        </p:nvGraphicFramePr>
        <p:xfrm>
          <a:off x="578510" y="563847"/>
          <a:ext cx="8016850" cy="5030710"/>
        </p:xfrm>
        <a:graphic>
          <a:graphicData uri="http://schemas.openxmlformats.org/drawingml/2006/table">
            <a:tbl>
              <a:tblPr firstRow="1" firstCol="1" bandRow="1"/>
              <a:tblGrid>
                <a:gridCol w="898358">
                  <a:extLst>
                    <a:ext uri="{9D8B030D-6E8A-4147-A177-3AD203B41FA5}">
                      <a16:colId xmlns:a16="http://schemas.microsoft.com/office/drawing/2014/main" val="1001589102"/>
                    </a:ext>
                  </a:extLst>
                </a:gridCol>
                <a:gridCol w="3077737">
                  <a:extLst>
                    <a:ext uri="{9D8B030D-6E8A-4147-A177-3AD203B41FA5}">
                      <a16:colId xmlns:a16="http://schemas.microsoft.com/office/drawing/2014/main" val="1463042404"/>
                    </a:ext>
                  </a:extLst>
                </a:gridCol>
                <a:gridCol w="4040755">
                  <a:extLst>
                    <a:ext uri="{9D8B030D-6E8A-4147-A177-3AD203B41FA5}">
                      <a16:colId xmlns:a16="http://schemas.microsoft.com/office/drawing/2014/main" val="1244550066"/>
                    </a:ext>
                  </a:extLst>
                </a:gridCol>
              </a:tblGrid>
              <a:tr h="31136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P2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13" marR="5551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Knowledge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13" marR="5551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Skills </a:t>
                      </a:r>
                      <a:r>
                        <a:rPr lang="en-GB" sz="900" dirty="0">
                          <a:solidFill>
                            <a:srgbClr val="9900CC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K6</a:t>
                      </a: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dirty="0">
                          <a:solidFill>
                            <a:srgbClr val="FF339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K7</a:t>
                      </a: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K8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13" marR="5551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90408626"/>
                  </a:ext>
                </a:extLst>
              </a:tr>
              <a:tr h="58445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1</a:t>
                      </a:r>
                    </a:p>
                  </a:txBody>
                  <a:tcPr marL="55513" marR="55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Sound stories with percussion instruments.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Linking sounds to actions.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Working as a group, turn taking – listen and respond.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5513" marR="55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9900CC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Perform within a group.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339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Listen and contribute to sound stories and soundscapes.</a:t>
                      </a:r>
                      <a:r>
                        <a:rPr lang="en-GB" sz="10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Make and communicate choices when performing.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13" marR="55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27544194"/>
                  </a:ext>
                </a:extLst>
              </a:tr>
              <a:tr h="64097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2</a:t>
                      </a:r>
                    </a:p>
                  </a:txBody>
                  <a:tcPr marL="55513" marR="55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Listen to a variety of music genres, discussion on music moods and feeling.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Practise using percussion instruments to allow response to changes in music.</a:t>
                      </a:r>
                    </a:p>
                  </a:txBody>
                  <a:tcPr marL="55513" marR="55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9900CC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Respond to the mood of the music by performing and/ or moving.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339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Respond to a basic change in dynamic, tempo, and mood. 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Respond to changes in dynamics, tempo, mood and pitch.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13" marR="55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5379937"/>
                  </a:ext>
                </a:extLst>
              </a:tr>
              <a:tr h="79683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3</a:t>
                      </a:r>
                    </a:p>
                  </a:txBody>
                  <a:tcPr marL="55513" marR="55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Percussion instrument families.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Musical vocabulary linked to skills involving pictures, signs, symbols to support understanding.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Introduce broader terminology linked to instruments, genres and sounds.</a:t>
                      </a:r>
                    </a:p>
                  </a:txBody>
                  <a:tcPr marL="55513" marR="55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9900CC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Begin to categorise percussion instruments by how they can be played.            </a:t>
                      </a:r>
                      <a:r>
                        <a:rPr lang="en-GB" sz="1000" dirty="0">
                          <a:solidFill>
                            <a:srgbClr val="FF339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Begin to use a musical vocabulary of words, signs or symbols to describe what they play and hear.</a:t>
                      </a: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Develop a broader musical vocabulary of words, signs or symbols, to describe what they play and hear.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13" marR="55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94278657"/>
                  </a:ext>
                </a:extLst>
              </a:tr>
              <a:tr h="50722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4</a:t>
                      </a:r>
                    </a:p>
                  </a:txBody>
                  <a:tcPr marL="55513" marR="55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Basic compositions of 4-8 beats.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Pictures, signs, symbols for simple scores.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5513" marR="55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9900CC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Copy simple musical patterns.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339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Follow simple graphic/ tactile scores.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Create simple graphic/ tactile scores.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13" marR="55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30541657"/>
                  </a:ext>
                </a:extLst>
              </a:tr>
              <a:tr h="66787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5</a:t>
                      </a:r>
                    </a:p>
                  </a:txBody>
                  <a:tcPr marL="55513" marR="55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Matching games – sound and instruments.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Sound variations – change using different pressure/breath.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Listen and respond games – matching sounds.</a:t>
                      </a:r>
                    </a:p>
                  </a:txBody>
                  <a:tcPr marL="55513" marR="55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9900CC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Explore the range of sounds/ effects that can be made by an instrument or voice.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339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Explore the range of sounds/ effects that can be made by an instrument or voice.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339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Participate in simple improvisation using basic sounds.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Make and communicate choices when listening, to demonstrate understanding.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13" marR="55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63042661"/>
                  </a:ext>
                </a:extLst>
              </a:tr>
              <a:tr h="97971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6</a:t>
                      </a:r>
                    </a:p>
                  </a:txBody>
                  <a:tcPr marL="55513" marR="55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Changes in pressure/breath to create different sounds.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Pictures, symbols, signs adapted to reflect change in sound.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Sequences involving repeating patterns of up to 8 beats.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Independent composition of 4 - 8 beats.</a:t>
                      </a:r>
                    </a:p>
                  </a:txBody>
                  <a:tcPr marL="55513" marR="55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9900CC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Make a variety of musical sounds, when prompted, which are symbol-based or indicated by a simple picture, or a tactile score.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339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Perform simple patterns or sequences of music.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339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Create simple compositions, selecting basic sounds.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Create their own simple compositions, carefully selecting sounds.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Make and communicate choices when composing.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13" marR="55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09661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07813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8673895"/>
              </p:ext>
            </p:extLst>
          </p:nvPr>
        </p:nvGraphicFramePr>
        <p:xfrm>
          <a:off x="557899" y="567423"/>
          <a:ext cx="8089712" cy="5769478"/>
        </p:xfrm>
        <a:graphic>
          <a:graphicData uri="http://schemas.openxmlformats.org/drawingml/2006/table">
            <a:tbl>
              <a:tblPr firstRow="1" firstCol="1" bandRow="1"/>
              <a:tblGrid>
                <a:gridCol w="901682">
                  <a:extLst>
                    <a:ext uri="{9D8B030D-6E8A-4147-A177-3AD203B41FA5}">
                      <a16:colId xmlns:a16="http://schemas.microsoft.com/office/drawing/2014/main" val="1781903902"/>
                    </a:ext>
                  </a:extLst>
                </a:gridCol>
                <a:gridCol w="3153769">
                  <a:extLst>
                    <a:ext uri="{9D8B030D-6E8A-4147-A177-3AD203B41FA5}">
                      <a16:colId xmlns:a16="http://schemas.microsoft.com/office/drawing/2014/main" val="20327898"/>
                    </a:ext>
                  </a:extLst>
                </a:gridCol>
                <a:gridCol w="4034261">
                  <a:extLst>
                    <a:ext uri="{9D8B030D-6E8A-4147-A177-3AD203B41FA5}">
                      <a16:colId xmlns:a16="http://schemas.microsoft.com/office/drawing/2014/main" val="3562817356"/>
                    </a:ext>
                  </a:extLst>
                </a:gridCol>
              </a:tblGrid>
              <a:tr h="26860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P3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90" marR="493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Knowledge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90" marR="493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Skills </a:t>
                      </a:r>
                      <a:r>
                        <a:rPr lang="en-GB" sz="900" dirty="0">
                          <a:solidFill>
                            <a:srgbClr val="FF339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K7</a:t>
                      </a: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K8</a:t>
                      </a: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K9 </a:t>
                      </a:r>
                      <a:r>
                        <a:rPr lang="en-GB" sz="900" dirty="0">
                          <a:solidFill>
                            <a:srgbClr val="FF66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Stage 1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90" marR="493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44812520"/>
                  </a:ext>
                </a:extLst>
              </a:tr>
              <a:tr h="65557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1</a:t>
                      </a:r>
                    </a:p>
                  </a:txBody>
                  <a:tcPr marL="49390" marR="493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Sound stories with percussion instruments.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Understanding choice of instrument – linking to the sound they want to create.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Following basic compositions of 4-8 beats, keeping to the rhythm.</a:t>
                      </a:r>
                    </a:p>
                  </a:txBody>
                  <a:tcPr marL="49390" marR="493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339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Listen and contribute to sound stories and soundscapes.</a:t>
                      </a:r>
                      <a:r>
                        <a:rPr lang="en-GB" sz="10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Make and communicate choices when performing.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Make and communicate choices when performing in a group.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66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Play tuned and un-tuned instruments with some musicality.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90" marR="493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7723398"/>
                  </a:ext>
                </a:extLst>
              </a:tr>
              <a:tr h="4188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2</a:t>
                      </a:r>
                    </a:p>
                  </a:txBody>
                  <a:tcPr marL="49390" marR="493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Listen and respond tasks.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Modelling of changes in dynamics, pitch, tempo ‘My turn, your turn’.</a:t>
                      </a:r>
                    </a:p>
                  </a:txBody>
                  <a:tcPr marL="49390" marR="493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339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Respond to a basic change in dynamic, tempo, and mood. 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Respond to changes in dynamics, tempo, mood and pitch.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Respond to more complex changes in dynamics, tempo, mood and pitch.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90" marR="493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9105577"/>
                  </a:ext>
                </a:extLst>
              </a:tr>
              <a:tr h="91779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3</a:t>
                      </a:r>
                    </a:p>
                  </a:txBody>
                  <a:tcPr marL="49390" marR="493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Musical vocabulary linked to skills involving pictures, signs, symbols to support understanding.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Descriptive words for music introduced.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Listening to a variety of genres using appropriate terminology for each.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Comparisons of recorded and live music to show their differences and similarities an0d prompt discussion.</a:t>
                      </a:r>
                    </a:p>
                  </a:txBody>
                  <a:tcPr marL="49390" marR="493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339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Begin to use a musical vocabulary of words, signs or symbols to describe what they play and hear.</a:t>
                      </a: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Develop a broader musical vocabulary of words, signs or symbols, to describe what they play and hear.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Listen with some concentration to high-quality live and recorded music.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66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Listen with some concentration and understanding to a range of high-quality live and recorded music.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90" marR="493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1152278"/>
                  </a:ext>
                </a:extLst>
              </a:tr>
              <a:tr h="52445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4</a:t>
                      </a:r>
                    </a:p>
                  </a:txBody>
                  <a:tcPr marL="49390" marR="493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Basic compositions of 4-8 beats to follow.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Pictures, signs, symbols for simple scores.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Independent composition of above for 4-8 beats.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Introduce basic notation on tuned instruments.</a:t>
                      </a:r>
                    </a:p>
                  </a:txBody>
                  <a:tcPr marL="49390" marR="493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339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Follow simple graphic/ tactile scores.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Create simple graphic/ tactile scores.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Follow simple rhythmic musical notation.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66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Follow simple musical notation using pitch and rhythm.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90" marR="493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12251158"/>
                  </a:ext>
                </a:extLst>
              </a:tr>
              <a:tr h="65557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5</a:t>
                      </a:r>
                    </a:p>
                  </a:txBody>
                  <a:tcPr marL="49390" marR="493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Sound stories, using both instruments and voices.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Tasks involving group work to create own sound stories.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Repetition of chants and chorus’ initially, moving onto a class song choice to learn and sing together.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9390" marR="493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339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Explore the range of sounds/ effects that can be made by an instrument or voice.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339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Participate in simple improvisation using basic sounds.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Make and communicate choices when listening, to demonstrate understanding.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66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their voices with some expression and creativity by singing simple songs and speaking chants and rhymes.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90" marR="493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35223265"/>
                  </a:ext>
                </a:extLst>
              </a:tr>
              <a:tr h="10489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6</a:t>
                      </a:r>
                    </a:p>
                  </a:txBody>
                  <a:tcPr marL="49390" marR="493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Repeating patterns learned.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Creating own soundscapes and musical compositions in groups.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Discussions on choices in their groups.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Combining compositions with others and learning each part to increase complexity.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Thinking of pitch, dynamics, and expression within their compositions and demonstrating to others their ideas.</a:t>
                      </a:r>
                    </a:p>
                  </a:txBody>
                  <a:tcPr marL="49390" marR="493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339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Perform simple patterns or sequences of music.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339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Create simple compositions, selecting basic sounds.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Create their own simple compositions, carefully selecting sounds.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Make and communicate choices when composing.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Create their own more complex compositions.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66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Experiment with, create, select and combine sounds using some of the inter-related dimensions of music.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90" marR="493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45963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58105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6372040"/>
              </p:ext>
            </p:extLst>
          </p:nvPr>
        </p:nvGraphicFramePr>
        <p:xfrm>
          <a:off x="549836" y="571590"/>
          <a:ext cx="8045524" cy="5906088"/>
        </p:xfrm>
        <a:graphic>
          <a:graphicData uri="http://schemas.openxmlformats.org/drawingml/2006/table">
            <a:tbl>
              <a:tblPr firstRow="1" firstCol="1" bandRow="1"/>
              <a:tblGrid>
                <a:gridCol w="909444">
                  <a:extLst>
                    <a:ext uri="{9D8B030D-6E8A-4147-A177-3AD203B41FA5}">
                      <a16:colId xmlns:a16="http://schemas.microsoft.com/office/drawing/2014/main" val="2085009914"/>
                    </a:ext>
                  </a:extLst>
                </a:gridCol>
                <a:gridCol w="3006731">
                  <a:extLst>
                    <a:ext uri="{9D8B030D-6E8A-4147-A177-3AD203B41FA5}">
                      <a16:colId xmlns:a16="http://schemas.microsoft.com/office/drawing/2014/main" val="3794473011"/>
                    </a:ext>
                  </a:extLst>
                </a:gridCol>
                <a:gridCol w="4129349">
                  <a:extLst>
                    <a:ext uri="{9D8B030D-6E8A-4147-A177-3AD203B41FA5}">
                      <a16:colId xmlns:a16="http://schemas.microsoft.com/office/drawing/2014/main" val="1295920761"/>
                    </a:ext>
                  </a:extLst>
                </a:gridCol>
              </a:tblGrid>
              <a:tr h="24214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5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32" marR="457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Knowledge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32" marR="457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Skills </a:t>
                      </a:r>
                      <a:r>
                        <a:rPr lang="en-GB" sz="9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K8 </a:t>
                      </a:r>
                      <a:r>
                        <a:rPr lang="en-GB" sz="9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K9</a:t>
                      </a: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dirty="0">
                          <a:solidFill>
                            <a:srgbClr val="FF66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Stage 1 </a:t>
                      </a:r>
                      <a:r>
                        <a:rPr lang="en-GB" sz="90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Stage 2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32" marR="457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39655918"/>
                  </a:ext>
                </a:extLst>
              </a:tr>
              <a:tr h="55863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1</a:t>
                      </a:r>
                    </a:p>
                  </a:txBody>
                  <a:tcPr marL="45732" marR="45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Discussing ideas with adults.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Discussing their ideas within a group situation with peers.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Understanding choice of instrument – linking to the sound they want to create.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Follow basic notation with percussion instruments, rhythmically.</a:t>
                      </a:r>
                    </a:p>
                  </a:txBody>
                  <a:tcPr marL="45732" marR="45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Make and communicate choices when performing.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Make and communicate choices when performing in a group.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66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Play tuned and un-tuned instruments with some musicality.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32" marR="45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02072683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2</a:t>
                      </a:r>
                    </a:p>
                  </a:txBody>
                  <a:tcPr marL="45732" marR="45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Listen and respond tasks.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Modelling of changes in dynamics, pitch, tempo ‘My turn, your turn’.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Thinking of pitch, dynamics, and expression within their compositions and demonstrating to others their ideas.</a:t>
                      </a:r>
                    </a:p>
                  </a:txBody>
                  <a:tcPr marL="45732" marR="45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Respond to changes in dynamics, tempo, mood and pitch.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Respond to more complex changes in dynamics, tempo, mood and pitch.</a:t>
                      </a:r>
                      <a:r>
                        <a:rPr lang="en-GB" sz="1000" dirty="0">
                          <a:solidFill>
                            <a:srgbClr val="FF66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Experiment with, create, select and combine sounds using some of the inter-related dimensions of music.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32" marR="45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55205778"/>
                  </a:ext>
                </a:extLst>
              </a:tr>
              <a:tr h="77070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3</a:t>
                      </a:r>
                    </a:p>
                  </a:txBody>
                  <a:tcPr marL="45732" marR="45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Musical vocabulary linked to skills involving pictures, signs, symbols to support understanding.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More descriptive words for music introduced.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Listening to a variety of genres using appropriate terminology for each.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Comparisons of recorded and live music to show their differences and similarities and prompt discussion.</a:t>
                      </a:r>
                    </a:p>
                  </a:txBody>
                  <a:tcPr marL="45732" marR="45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Develop a broader musical vocabulary of words, signs or symbols, to describe what they play and hear.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Listen with some concentration to high-quality live and recorded music.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66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Listen with some concentration and understanding to a range of high-quality live and recorded music.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Listen with concentration and understanding to a range of high-quality live and recorded music.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32" marR="45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0131502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4</a:t>
                      </a:r>
                    </a:p>
                  </a:txBody>
                  <a:tcPr marL="45732" marR="45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Pictures, signs, symbols for simple scores.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Basic compositions of 8-12 beats to follow.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Introduce basic notation on tuned instruments.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Independent composition of above for 8-12 beats using basic notation.</a:t>
                      </a:r>
                    </a:p>
                  </a:txBody>
                  <a:tcPr marL="45732" marR="45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Create simple graphic/ tactile scores.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Follow simple rhythmic musical notation.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66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Follow simple musical notation using pitch and rhythm.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Create simple musical notation using pitch and rhythm.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32" marR="45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52747610"/>
                  </a:ext>
                </a:extLst>
              </a:tr>
              <a:tr h="49449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5</a:t>
                      </a:r>
                    </a:p>
                  </a:txBody>
                  <a:tcPr marL="45732" marR="45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Sound stories, using both instruments and voices.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Tasks involving group work to create own sound stories.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Repetition of chants and chorus’ initially, moving onto a class song choice to learn and sing together.</a:t>
                      </a:r>
                    </a:p>
                  </a:txBody>
                  <a:tcPr marL="45732" marR="45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Make and communicate choices when listening, to demonstrate understanding.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66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their voices with some expression and creativity by singing simple songs and speaking chants and rhymes.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32" marR="45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28767622"/>
                  </a:ext>
                </a:extLst>
              </a:tr>
              <a:tr h="74648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6</a:t>
                      </a:r>
                    </a:p>
                  </a:txBody>
                  <a:tcPr marL="45732" marR="45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Creating own soundscapes and musical compositions in groups.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Discussions on choices in their groups.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Combining compositions with others and learning each part to increase complexity.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Thinking of pitch, dynamics, and expression within their compositions and demonstrating to others their ideas.</a:t>
                      </a:r>
                    </a:p>
                  </a:txBody>
                  <a:tcPr marL="45732" marR="45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Create their own simple compositions, carefully selecting sounds.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Make and communicate choices when composing.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Create their own more complex compositions.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Experiment with, create, select and combine sounds using the inter-related dimensions of music.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32" marR="45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437924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14323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7299923"/>
              </p:ext>
            </p:extLst>
          </p:nvPr>
        </p:nvGraphicFramePr>
        <p:xfrm>
          <a:off x="558885" y="549353"/>
          <a:ext cx="8036475" cy="5903158"/>
        </p:xfrm>
        <a:graphic>
          <a:graphicData uri="http://schemas.openxmlformats.org/drawingml/2006/table">
            <a:tbl>
              <a:tblPr firstRow="1" firstCol="1" bandRow="1"/>
              <a:tblGrid>
                <a:gridCol w="908421">
                  <a:extLst>
                    <a:ext uri="{9D8B030D-6E8A-4147-A177-3AD203B41FA5}">
                      <a16:colId xmlns:a16="http://schemas.microsoft.com/office/drawing/2014/main" val="3539907537"/>
                    </a:ext>
                  </a:extLst>
                </a:gridCol>
                <a:gridCol w="3003349">
                  <a:extLst>
                    <a:ext uri="{9D8B030D-6E8A-4147-A177-3AD203B41FA5}">
                      <a16:colId xmlns:a16="http://schemas.microsoft.com/office/drawing/2014/main" val="3890961449"/>
                    </a:ext>
                  </a:extLst>
                </a:gridCol>
                <a:gridCol w="4124705">
                  <a:extLst>
                    <a:ext uri="{9D8B030D-6E8A-4147-A177-3AD203B41FA5}">
                      <a16:colId xmlns:a16="http://schemas.microsoft.com/office/drawing/2014/main" val="1552911564"/>
                    </a:ext>
                  </a:extLst>
                </a:gridCol>
              </a:tblGrid>
              <a:tr h="2392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6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93" marR="483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Knowledge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93" marR="483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Skills</a:t>
                      </a:r>
                      <a:r>
                        <a:rPr lang="en-GB" sz="12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K9</a:t>
                      </a: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dirty="0">
                          <a:solidFill>
                            <a:srgbClr val="FF66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Stage 1 </a:t>
                      </a:r>
                      <a:r>
                        <a:rPr lang="en-GB" sz="90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Stage 2 </a:t>
                      </a:r>
                      <a:r>
                        <a:rPr lang="en-GB" sz="900" dirty="0">
                          <a:solidFill>
                            <a:srgbClr val="9900CC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Stage 3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93" marR="483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46336840"/>
                  </a:ext>
                </a:extLst>
              </a:tr>
              <a:tr h="63291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1</a:t>
                      </a:r>
                    </a:p>
                  </a:txBody>
                  <a:tcPr marL="48393" marR="48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Discussing their ideas within a group situation with peers.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Understanding choice of instrument – linking to the sound they want to create.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Follow basic notation with percussion instruments, rhythmically.</a:t>
                      </a:r>
                    </a:p>
                  </a:txBody>
                  <a:tcPr marL="48393" marR="48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Make and communicate choices when performing in a group.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66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Play tuned and un-tuned instruments with some musicality.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93" marR="48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49549313"/>
                  </a:ext>
                </a:extLst>
              </a:tr>
              <a:tr h="63291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2</a:t>
                      </a:r>
                    </a:p>
                  </a:txBody>
                  <a:tcPr marL="48393" marR="48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Listen and respond tasks.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Modelling of changes in dynamics, pitch, tempo ‘My turn, your turn’.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Thinking of pitch, dynamics, and expression within their compositions and demonstrating to others their ideas.</a:t>
                      </a:r>
                    </a:p>
                  </a:txBody>
                  <a:tcPr marL="48393" marR="48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Respond to more complex changes in dynamics, tempo, mood and pitch.</a:t>
                      </a:r>
                      <a:r>
                        <a:rPr lang="en-GB" sz="1000" dirty="0">
                          <a:solidFill>
                            <a:srgbClr val="FF66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Experiment with, create, select and combine sounds using some of the inter-related dimensions of music.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93" marR="48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6878704"/>
                  </a:ext>
                </a:extLst>
              </a:tr>
              <a:tr h="8860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3</a:t>
                      </a:r>
                    </a:p>
                  </a:txBody>
                  <a:tcPr marL="48393" marR="48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Musical vocabulary linked to skills to support understanding.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Descriptive words for music incorporated readily into discussions.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variety of genres known, using appropriate terminology for each.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Comparisons of recorded and live music to show their differences and similarities and prompt discussion.</a:t>
                      </a:r>
                    </a:p>
                  </a:txBody>
                  <a:tcPr marL="48393" marR="48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Listen with some concentration to high-quality live and recorded music.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66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Listen with some concentration and understanding to a range of high-quality live and recorded music.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Listen with concentration and understanding to a range of high-quality live and recorded music.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9900CC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Listen with increasing concentration and understanding to a range of high-quality live and recorded music.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93" marR="48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84378954"/>
                  </a:ext>
                </a:extLst>
              </a:tr>
              <a:tr h="5063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4</a:t>
                      </a:r>
                    </a:p>
                  </a:txBody>
                  <a:tcPr marL="48393" marR="48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Basic compositions of 8-12 beats to follow.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Introduce basic notation on tuned instruments.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Independent composition of above for 8-12 beats using basic notation.</a:t>
                      </a:r>
                    </a:p>
                  </a:txBody>
                  <a:tcPr marL="48393" marR="48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Follow simple rhythmic musical notation.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66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Follow simple musical notation using pitch and rhythm.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Create simple musical notation using pitch and rhythm.</a:t>
                      </a:r>
                      <a:r>
                        <a:rPr lang="en-GB" sz="1000" dirty="0">
                          <a:solidFill>
                            <a:srgbClr val="9900CC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9900CC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Follow more complex musical notation.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93" marR="48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63869864"/>
                  </a:ext>
                </a:extLst>
              </a:tr>
              <a:tr h="5063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5</a:t>
                      </a:r>
                    </a:p>
                  </a:txBody>
                  <a:tcPr marL="48393" marR="48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Tasks involving group work to create own sound scapes.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Repetition of chants and chorus’ initially, moving onto a class song choice to learn and sing together, and solo singing encouraged.</a:t>
                      </a:r>
                    </a:p>
                  </a:txBody>
                  <a:tcPr marL="48393" marR="48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66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their voices with some expression and creativity by singing simple songs and speaking chants and rhymes.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9900CC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solo or ensemble contexts begin to sing with some control and expression.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93" marR="48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7674985"/>
                  </a:ext>
                </a:extLst>
              </a:tr>
              <a:tr h="8860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6</a:t>
                      </a:r>
                    </a:p>
                  </a:txBody>
                  <a:tcPr marL="48393" marR="48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Creating own soundscapes and musical compositions in groups.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Combining compositions with others and learning each part to increase complexity.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Thinking of pitch, dynamics, and expression within their compositions and demonstrating to others their ideas.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Using improvisation to extend ideas/adapt compostions.</a:t>
                      </a:r>
                    </a:p>
                  </a:txBody>
                  <a:tcPr marL="48393" marR="48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Create their own more complex compositions.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Experiment with, create, select and combine sounds using the inter-related dimensions of music.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9900CC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Begin to improvise music using the inter-related dimensions of music.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93" marR="48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02519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505695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39110"/>
              </p:ext>
            </p:extLst>
          </p:nvPr>
        </p:nvGraphicFramePr>
        <p:xfrm>
          <a:off x="534371" y="560877"/>
          <a:ext cx="8100178" cy="5911369"/>
        </p:xfrm>
        <a:graphic>
          <a:graphicData uri="http://schemas.openxmlformats.org/drawingml/2006/table">
            <a:tbl>
              <a:tblPr firstRow="1" firstCol="1" bandRow="1"/>
              <a:tblGrid>
                <a:gridCol w="915621">
                  <a:extLst>
                    <a:ext uri="{9D8B030D-6E8A-4147-A177-3AD203B41FA5}">
                      <a16:colId xmlns:a16="http://schemas.microsoft.com/office/drawing/2014/main" val="2535773887"/>
                    </a:ext>
                  </a:extLst>
                </a:gridCol>
                <a:gridCol w="3027156">
                  <a:extLst>
                    <a:ext uri="{9D8B030D-6E8A-4147-A177-3AD203B41FA5}">
                      <a16:colId xmlns:a16="http://schemas.microsoft.com/office/drawing/2014/main" val="3275971047"/>
                    </a:ext>
                  </a:extLst>
                </a:gridCol>
                <a:gridCol w="4157401">
                  <a:extLst>
                    <a:ext uri="{9D8B030D-6E8A-4147-A177-3AD203B41FA5}">
                      <a16:colId xmlns:a16="http://schemas.microsoft.com/office/drawing/2014/main" val="339426076"/>
                    </a:ext>
                  </a:extLst>
                </a:gridCol>
              </a:tblGrid>
              <a:tr h="2474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7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349" marR="43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Knowledge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349" marR="43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Skills</a:t>
                      </a:r>
                      <a:r>
                        <a:rPr lang="en-GB" sz="12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dirty="0">
                          <a:solidFill>
                            <a:srgbClr val="FF66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Stage 1 </a:t>
                      </a:r>
                      <a:r>
                        <a:rPr lang="en-GB" sz="90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Stage 2 </a:t>
                      </a:r>
                      <a:r>
                        <a:rPr lang="en-GB" sz="900" dirty="0">
                          <a:solidFill>
                            <a:srgbClr val="9900CC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Stage 3 </a:t>
                      </a:r>
                      <a:r>
                        <a:rPr lang="en-GB" sz="900" dirty="0">
                          <a:solidFill>
                            <a:srgbClr val="FF339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Stage 4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349" marR="43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42467585"/>
                  </a:ext>
                </a:extLst>
              </a:tr>
              <a:tr h="104888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1</a:t>
                      </a:r>
                    </a:p>
                  </a:txBody>
                  <a:tcPr marL="43349" marR="433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Discussing their ideas within a group situation with peers</a:t>
                      </a:r>
                      <a:r>
                        <a:rPr lang="en-GB" sz="10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using descriptive musical language.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Understanding choice of instrument – linking to the sound they want to create.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Follow basic notation with percussion instruments, rhythmically.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Musical vocabulary linked to skills to support understanding.</a:t>
                      </a:r>
                    </a:p>
                  </a:txBody>
                  <a:tcPr marL="43349" marR="433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66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Play tuned and un-tuned instruments with some musicality.                                    Listen with some concentration and understanding to a range of high-quality live and recorded music.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Listen with concentration and understanding to a range of high-quality live and recorded music.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349" marR="433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46503076"/>
                  </a:ext>
                </a:extLst>
              </a:tr>
              <a:tr h="52444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2</a:t>
                      </a:r>
                    </a:p>
                  </a:txBody>
                  <a:tcPr marL="43349" marR="433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Compositions of 12-16 beats to follow.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Basic notation understood and played on tuned instruments.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Independent composition using above for 12-16 beats using basic notation.</a:t>
                      </a:r>
                    </a:p>
                  </a:txBody>
                  <a:tcPr marL="43349" marR="433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66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Follow simple musical notation using pitch and rhythm.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Create simple musical notation using pitch and rhythm.</a:t>
                      </a:r>
                      <a:r>
                        <a:rPr lang="en-GB" sz="1000" dirty="0">
                          <a:solidFill>
                            <a:srgbClr val="9900CC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9900CC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Follow more complex musical notation.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339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Create more complex musical notation.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349" marR="433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7900893"/>
                  </a:ext>
                </a:extLst>
              </a:tr>
              <a:tr h="52444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3</a:t>
                      </a:r>
                    </a:p>
                  </a:txBody>
                  <a:tcPr marL="43349" marR="433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variety of genres known, using appropriate terminology for each.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Comparisons of recorded and live music to show their differences and similarities and prompt discussion.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Introduction of traditional music and composers.</a:t>
                      </a:r>
                    </a:p>
                  </a:txBody>
                  <a:tcPr marL="43349" marR="433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9900CC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Listen with increasing concentration and understanding to a range of high-quality live and recorded music.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339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Listen with increasing concentration and understanding to a range of high quality and live recorded music drawn from different traditions and from great composers and musicians.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349" marR="433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78673859"/>
                  </a:ext>
                </a:extLst>
              </a:tr>
              <a:tr h="62933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4</a:t>
                      </a:r>
                    </a:p>
                  </a:txBody>
                  <a:tcPr marL="43349" marR="433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Creating own soundscapes and musical compositions in groups.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Combining compositions with others and learning each part to increase complexity.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Using a variety of sounds to create layers of music.</a:t>
                      </a:r>
                    </a:p>
                  </a:txBody>
                  <a:tcPr marL="43349" marR="433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66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Experiment with, create, select and combine sounds using some of the inter-related dimensions of music.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339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Compose, using the inter-related dimensions of music, with increasing awareness.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349" marR="433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3123740"/>
                  </a:ext>
                </a:extLst>
              </a:tr>
              <a:tr h="7342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5</a:t>
                      </a:r>
                    </a:p>
                  </a:txBody>
                  <a:tcPr marL="43349" marR="433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Tasks involving group work to create own soundscapes.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Repetition of chants and chorus’ initially, moving onto a class song choice to learn and sing together, and solo singing encouraged.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Rounds learned and adopted into song choices.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Layers of sound incorporated into singing, such as a harmony.</a:t>
                      </a:r>
                    </a:p>
                  </a:txBody>
                  <a:tcPr marL="43349" marR="433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66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their voices with some expression and creativity by singing simple songs and speaking chants and rhymes.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9900CC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solo or ensemble contexts begin to sing with some control and expression.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339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solo or ensemble contexts sing with increasing control and expression.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349" marR="433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9440093"/>
                  </a:ext>
                </a:extLst>
              </a:tr>
              <a:tr h="52444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6</a:t>
                      </a:r>
                    </a:p>
                  </a:txBody>
                  <a:tcPr marL="43349" marR="433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Thinking of pitch, dynamics, and expression within their compositions and demonstrating to others their ideas.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Using improvisation to extend ideas/adapt compositions.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Incorporating improvised parts into written compositions (e.g. freestyle section for 4 beats).</a:t>
                      </a:r>
                    </a:p>
                  </a:txBody>
                  <a:tcPr marL="43349" marR="433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Experiment with, create, select and combine sounds using the inter-related dimensions of music.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9900CC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Begin to improvise music using the inter-related dimensions of music.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339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Improvise, using the inter-related dimensions of music, with increasing awareness.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349" marR="433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422112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85849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7765286"/>
              </p:ext>
            </p:extLst>
          </p:nvPr>
        </p:nvGraphicFramePr>
        <p:xfrm>
          <a:off x="522514" y="574767"/>
          <a:ext cx="8229600" cy="4467332"/>
        </p:xfrm>
        <a:graphic>
          <a:graphicData uri="http://schemas.openxmlformats.org/drawingml/2006/table">
            <a:tbl>
              <a:tblPr firstRow="1" firstCol="1" bandRow="1"/>
              <a:tblGrid>
                <a:gridCol w="930251">
                  <a:extLst>
                    <a:ext uri="{9D8B030D-6E8A-4147-A177-3AD203B41FA5}">
                      <a16:colId xmlns:a16="http://schemas.microsoft.com/office/drawing/2014/main" val="501415663"/>
                    </a:ext>
                  </a:extLst>
                </a:gridCol>
                <a:gridCol w="3075522">
                  <a:extLst>
                    <a:ext uri="{9D8B030D-6E8A-4147-A177-3AD203B41FA5}">
                      <a16:colId xmlns:a16="http://schemas.microsoft.com/office/drawing/2014/main" val="4121503276"/>
                    </a:ext>
                  </a:extLst>
                </a:gridCol>
                <a:gridCol w="4223827">
                  <a:extLst>
                    <a:ext uri="{9D8B030D-6E8A-4147-A177-3AD203B41FA5}">
                      <a16:colId xmlns:a16="http://schemas.microsoft.com/office/drawing/2014/main" val="2499448620"/>
                    </a:ext>
                  </a:extLst>
                </a:gridCol>
              </a:tblGrid>
              <a:tr h="2492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8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167" marR="31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Knowledge</a:t>
                      </a:r>
                    </a:p>
                  </a:txBody>
                  <a:tcPr marL="31167" marR="31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Skills</a:t>
                      </a:r>
                      <a:r>
                        <a:rPr lang="en-GB" sz="12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Stage 2 </a:t>
                      </a:r>
                      <a:r>
                        <a:rPr lang="en-GB" sz="900" dirty="0">
                          <a:solidFill>
                            <a:srgbClr val="9900CC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Stage 3 </a:t>
                      </a:r>
                      <a:r>
                        <a:rPr lang="en-GB" sz="900" dirty="0">
                          <a:solidFill>
                            <a:srgbClr val="FF339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Stage 4 </a:t>
                      </a:r>
                      <a:r>
                        <a:rPr lang="en-GB" sz="9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Stage 5 </a:t>
                      </a:r>
                      <a:r>
                        <a:rPr lang="en-GB" sz="9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Stage 6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167" marR="31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30326037"/>
                  </a:ext>
                </a:extLst>
              </a:tr>
              <a:tr h="7347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1</a:t>
                      </a:r>
                    </a:p>
                  </a:txBody>
                  <a:tcPr marL="31167" marR="31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variety of genres known, using appropriate terminology for each.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Comparisons of recorded and live music to show their differences and similarities and prompt discussion.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Introduction of traditional music and composers.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History of music introduced and understanding developed over the year.</a:t>
                      </a:r>
                    </a:p>
                  </a:txBody>
                  <a:tcPr marL="31167" marR="31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Listen with concentration and understanding to a range of high-quality live and recorded music.</a:t>
                      </a:r>
                      <a:r>
                        <a:rPr lang="en-GB" sz="10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Listen with some attention to detail and begin to recall some sounds using an aural memory. 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Listen with attention to detail and recall sounds with increasing aural memory.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Begin to develop an understanding of history music.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Develop an increasing understanding of the history music.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167" marR="31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29638888"/>
                  </a:ext>
                </a:extLst>
              </a:tr>
              <a:tr h="8397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2</a:t>
                      </a:r>
                    </a:p>
                  </a:txBody>
                  <a:tcPr marL="31167" marR="31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Rounds learned and adopted into song choices.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Layers of sound incorporated into singing, such as a harmony.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Levels of how voice can be used is to be explored and incorporated into song choices, also to understand tone, melody and pitch.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History of song, such as nursery rhymes, chants and lullabies.</a:t>
                      </a:r>
                    </a:p>
                  </a:txBody>
                  <a:tcPr marL="31167" marR="31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9900CC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solo or ensemble contexts begin to sing with some control and expression.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339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solo or ensemble contexts sing with increasing control and expression.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solo or ensemble contexts sing with some accuracy, fluency, control and expression. 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solo or ensemble contexts sing with increasing accuracy, fluency, control and expression.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Begin to develop an understanding of history music.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167" marR="31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6951855"/>
                  </a:ext>
                </a:extLst>
              </a:tr>
              <a:tr h="115460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3</a:t>
                      </a:r>
                    </a:p>
                  </a:txBody>
                  <a:tcPr marL="31167" marR="31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variety of genres known, using appropriate terminology for each.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Comparisons of recorded and live music to show their differences and similarities and prompt discussion.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Introduction of traditional music and composers.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Styles within genres explored and discussed.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Differences and similarities in music styles heard and discussed using musical vocabulary.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History of music - origins instruments of instruments.</a:t>
                      </a:r>
                    </a:p>
                  </a:txBody>
                  <a:tcPr marL="31167" marR="31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9900CC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Listen with increasing concentration and understanding to a range of high-quality live and recorded music.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339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Listen with increasing concentration and understanding to a range of high quality and live recorded music drawn from different traditions and from great composers and musicians.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Begin to appreciate and understand a range of high quality live and recorded music drawn from different traditions and from great composers and musicians.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Appreciate and understand a wide range of high-quality live and recorded music drawn from different traditions and from great composers and musicians.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Begin to develop an understanding of history music.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167" marR="31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266613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23208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2956829"/>
              </p:ext>
            </p:extLst>
          </p:nvPr>
        </p:nvGraphicFramePr>
        <p:xfrm>
          <a:off x="548640" y="794746"/>
          <a:ext cx="8074478" cy="5196459"/>
        </p:xfrm>
        <a:graphic>
          <a:graphicData uri="http://schemas.openxmlformats.org/drawingml/2006/table">
            <a:tbl>
              <a:tblPr firstRow="1" firstCol="1" bandRow="1"/>
              <a:tblGrid>
                <a:gridCol w="912716">
                  <a:extLst>
                    <a:ext uri="{9D8B030D-6E8A-4147-A177-3AD203B41FA5}">
                      <a16:colId xmlns:a16="http://schemas.microsoft.com/office/drawing/2014/main" val="3579690065"/>
                    </a:ext>
                  </a:extLst>
                </a:gridCol>
                <a:gridCol w="3017551">
                  <a:extLst>
                    <a:ext uri="{9D8B030D-6E8A-4147-A177-3AD203B41FA5}">
                      <a16:colId xmlns:a16="http://schemas.microsoft.com/office/drawing/2014/main" val="822542770"/>
                    </a:ext>
                  </a:extLst>
                </a:gridCol>
                <a:gridCol w="4144211">
                  <a:extLst>
                    <a:ext uri="{9D8B030D-6E8A-4147-A177-3AD203B41FA5}">
                      <a16:colId xmlns:a16="http://schemas.microsoft.com/office/drawing/2014/main" val="1493497241"/>
                    </a:ext>
                  </a:extLst>
                </a:gridCol>
              </a:tblGrid>
              <a:tr h="7347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4</a:t>
                      </a:r>
                    </a:p>
                  </a:txBody>
                  <a:tcPr marL="31167" marR="31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Compositions of 16+ beats to follow.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Basic notation understood and played on tuned instruments.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Independent composition using above for 16+ beats using basic notation.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Staff introduced with basic notation used on score sheets.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Increasing use of more complex musical notation.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Progression of musical scores and notation to be explored.</a:t>
                      </a:r>
                    </a:p>
                  </a:txBody>
                  <a:tcPr marL="31167" marR="31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Create simple musical notation using pitch and rhythm.</a:t>
                      </a:r>
                      <a:r>
                        <a:rPr lang="en-GB" sz="1000" dirty="0">
                          <a:solidFill>
                            <a:srgbClr val="9900CC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9900CC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Follow more complex musical notation.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339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Create more complex musical notation.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Understand and use simple staff and other musical notations.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Understand and use more complex staff and other musical notations.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Develop an increasing understanding of the history music.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167" marR="31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9361180"/>
                  </a:ext>
                </a:extLst>
              </a:tr>
              <a:tr h="94467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5</a:t>
                      </a:r>
                    </a:p>
                  </a:txBody>
                  <a:tcPr marL="31167" marR="31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Creating own soundscapes and musical compositions in groups.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Combining compositions with others and learning each part to increase complexity.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Using a variety of sounds to create layers of music.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Incorporating solo and group parts into compositions.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History of composers.</a:t>
                      </a:r>
                    </a:p>
                  </a:txBody>
                  <a:tcPr marL="31167" marR="31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339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Compose, using the inter-related dimensions of music, with increasing awareness.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Begin to compose music for a range of purposes, using the inter-related dimensions of music.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Compose music for a range of purposes using the inter-related dimensions of music.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solo or ensemble contexts play music instruments with increasing accuracy, fluency, control and expression.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solo or ensemble contexts play music instruments with increasing accuracy, fluency, control and expression.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Develop an increasing understanding of the history music.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167" marR="31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8618638"/>
                  </a:ext>
                </a:extLst>
              </a:tr>
              <a:tr h="94467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6</a:t>
                      </a:r>
                    </a:p>
                  </a:txBody>
                  <a:tcPr marL="31167" marR="31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Thinking of pitch, dynamics, and expression within their compositions and demonstrating to others their ideas.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Using improvisation to extend ideas/adapt compositions.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Incorporating improvised parts into written compositions (e.g. freestyle section for 4 beats).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Incorporating layers into compositions.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Solid knowledge on the history of music of the different aspects explored.</a:t>
                      </a:r>
                    </a:p>
                  </a:txBody>
                  <a:tcPr marL="31167" marR="31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Experiment with, create, select and combine sounds using the inter-related dimensions of music.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9900CC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Begin to improvise music using the inter-related dimensions of music.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339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Improvise, using the inter-related dimensions of music, with increasing awareness.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Begin to improvise music for a range of purposes, using the inter-related dimensions of music.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Improvise music for a range of purposes using the inter-related dimensions of music.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Develop an increasing understanding of the history music.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9900CC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167" marR="31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6000071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3185945"/>
              </p:ext>
            </p:extLst>
          </p:nvPr>
        </p:nvGraphicFramePr>
        <p:xfrm>
          <a:off x="548640" y="545465"/>
          <a:ext cx="8074478" cy="249281"/>
        </p:xfrm>
        <a:graphic>
          <a:graphicData uri="http://schemas.openxmlformats.org/drawingml/2006/table">
            <a:tbl>
              <a:tblPr firstRow="1" firstCol="1" bandRow="1"/>
              <a:tblGrid>
                <a:gridCol w="897164">
                  <a:extLst>
                    <a:ext uri="{9D8B030D-6E8A-4147-A177-3AD203B41FA5}">
                      <a16:colId xmlns:a16="http://schemas.microsoft.com/office/drawing/2014/main" val="2159640715"/>
                    </a:ext>
                  </a:extLst>
                </a:gridCol>
                <a:gridCol w="3033103">
                  <a:extLst>
                    <a:ext uri="{9D8B030D-6E8A-4147-A177-3AD203B41FA5}">
                      <a16:colId xmlns:a16="http://schemas.microsoft.com/office/drawing/2014/main" val="2158082953"/>
                    </a:ext>
                  </a:extLst>
                </a:gridCol>
                <a:gridCol w="4144211">
                  <a:extLst>
                    <a:ext uri="{9D8B030D-6E8A-4147-A177-3AD203B41FA5}">
                      <a16:colId xmlns:a16="http://schemas.microsoft.com/office/drawing/2014/main" val="3484058694"/>
                    </a:ext>
                  </a:extLst>
                </a:gridCol>
              </a:tblGrid>
              <a:tr h="2492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8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167" marR="31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Knowledge</a:t>
                      </a:r>
                    </a:p>
                  </a:txBody>
                  <a:tcPr marL="31167" marR="31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Skills</a:t>
                      </a:r>
                      <a:r>
                        <a:rPr lang="en-GB" sz="12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Stage 2 </a:t>
                      </a:r>
                      <a:r>
                        <a:rPr lang="en-GB" sz="900" dirty="0">
                          <a:solidFill>
                            <a:srgbClr val="9900CC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Stage 3 </a:t>
                      </a:r>
                      <a:r>
                        <a:rPr lang="en-GB" sz="900" dirty="0">
                          <a:solidFill>
                            <a:srgbClr val="FF339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Stage 4 </a:t>
                      </a:r>
                      <a:r>
                        <a:rPr lang="en-GB" sz="9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Stage 5 </a:t>
                      </a:r>
                      <a:r>
                        <a:rPr lang="en-GB" sz="9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Stage 6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167" marR="31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27365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87044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6CBDA728D249A4EBD183D8CDDE3C234" ma:contentTypeVersion="39" ma:contentTypeDescription="Create a new document." ma:contentTypeScope="" ma:versionID="3c03c6968da5789250f36d604d8943cb">
  <xsd:schema xmlns:xsd="http://www.w3.org/2001/XMLSchema" xmlns:xs="http://www.w3.org/2001/XMLSchema" xmlns:p="http://schemas.microsoft.com/office/2006/metadata/properties" xmlns:ns2="50271487-8b07-4cec-8beb-71bb65a8d757" xmlns:ns3="35846084-4964-45fa-865c-83c42809eabf" targetNamespace="http://schemas.microsoft.com/office/2006/metadata/properties" ma:root="true" ma:fieldsID="b0b957aee84b1db28c09def188bde02d" ns2:_="" ns3:_="">
    <xsd:import namespace="50271487-8b07-4cec-8beb-71bb65a8d757"/>
    <xsd:import namespace="35846084-4964-45fa-865c-83c42809eab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271487-8b07-4cec-8beb-71bb65a8d75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846084-4964-45fa-865c-83c42809eabf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524350F-AC9B-4C79-975E-58BDE792E112}"/>
</file>

<file path=customXml/itemProps2.xml><?xml version="1.0" encoding="utf-8"?>
<ds:datastoreItem xmlns:ds="http://schemas.openxmlformats.org/officeDocument/2006/customXml" ds:itemID="{C3F0FD10-92FE-4F34-BA72-4AB0A6EECB5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1A0542B-D3CD-4CCC-9BD9-43359610077B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556</TotalTime>
  <Words>3603</Words>
  <Application>Microsoft Office PowerPoint</Application>
  <PresentationFormat>On-screen Show (4:3)</PresentationFormat>
  <Paragraphs>429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Harbour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Kirsty BURNS</dc:creator>
  <cp:lastModifiedBy>Kirsty Burns</cp:lastModifiedBy>
  <cp:revision>25</cp:revision>
  <dcterms:created xsi:type="dcterms:W3CDTF">2020-05-08T12:11:04Z</dcterms:created>
  <dcterms:modified xsi:type="dcterms:W3CDTF">2020-05-11T10:07:48Z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0x01010006CBDA728D249A4EBD183D8CDDE3C234</vt:lpwstr>
  </property>
  <property fmtid="{D5CDD505-2E9C-101B-9397-08002B2CF9AE}" pid="3" name="xd_Signature">
    <vt:bool>false</vt:bool>
  </property>
  <property fmtid="{D5CDD505-2E9C-101B-9397-08002B2CF9AE}" pid="4" name="GUID">
    <vt:lpwstr>9d4eda31-c277-4f61-970e-ffda6404cf69</vt:lpwstr>
  </property>
  <property fmtid="{D5CDD505-2E9C-101B-9397-08002B2CF9AE}" pid="5" name="xd_ProgID">
    <vt:lpwstr/>
  </property>
  <property fmtid="{D5CDD505-2E9C-101B-9397-08002B2CF9AE}" pid="6" name="_SourceUrl">
    <vt:lpwstr/>
  </property>
  <property fmtid="{D5CDD505-2E9C-101B-9397-08002B2CF9AE}" pid="7" name="_SharedFileIndex">
    <vt:lpwstr/>
  </property>
  <property fmtid="{D5CDD505-2E9C-101B-9397-08002B2CF9AE}" pid="8" name="TemplateUrl">
    <vt:lpwstr/>
  </property>
  <property fmtid="{D5CDD505-2E9C-101B-9397-08002B2CF9AE}" pid="9" name="ComplianceAssetId">
    <vt:lpwstr/>
  </property>
</Properties>
</file>