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94633" autoAdjust="0"/>
  </p:normalViewPr>
  <p:slideViewPr>
    <p:cSldViewPr snapToGrid="0">
      <p:cViewPr varScale="1">
        <p:scale>
          <a:sx n="107" d="100"/>
          <a:sy n="107" d="100"/>
        </p:scale>
        <p:origin x="7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307D7-BF71-4304-8E7D-49CE355B3B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F074CCF-BCB0-45F3-BB71-469BD7F7EA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C7D846-E729-4D0B-ADB4-C99808328703}"/>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5" name="Footer Placeholder 4">
            <a:extLst>
              <a:ext uri="{FF2B5EF4-FFF2-40B4-BE49-F238E27FC236}">
                <a16:creationId xmlns:a16="http://schemas.microsoft.com/office/drawing/2014/main" id="{7DCEDC80-0CD8-48D6-AF4A-1EF869D060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105BCA-4F07-455E-BD9A-9EC2F8E4934E}"/>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916013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2C9DA-2F2B-4E3A-B4F0-410A642866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2993CE-959F-49E8-889E-A42BFE2251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A0DBEA-DF3D-4219-9150-CB1E9C19792D}"/>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5" name="Footer Placeholder 4">
            <a:extLst>
              <a:ext uri="{FF2B5EF4-FFF2-40B4-BE49-F238E27FC236}">
                <a16:creationId xmlns:a16="http://schemas.microsoft.com/office/drawing/2014/main" id="{52CF1878-876D-497B-9942-B139D07DE9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181126-5D46-42D3-899B-08D030DD4E4A}"/>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040561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3054C-7913-402A-B34E-6DCB6EF0F9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F028DE-726A-46EF-9D8C-984B2DA9F3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54D330-940D-40CF-8B0B-6E3A99E746D1}"/>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5" name="Footer Placeholder 4">
            <a:extLst>
              <a:ext uri="{FF2B5EF4-FFF2-40B4-BE49-F238E27FC236}">
                <a16:creationId xmlns:a16="http://schemas.microsoft.com/office/drawing/2014/main" id="{B1D947CF-BB6A-4C1D-B562-C45062A347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F801C8-C1CA-4DBD-88BB-171209E62D21}"/>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208035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70BF4-56F1-460A-AC97-9E4957382E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F4AF6D-6D12-4334-AAF8-07BB3A6C0A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9AF983-032E-4ECE-833B-35A8E90741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9DC434-0232-4152-B5A5-0666DE4B386F}"/>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6" name="Footer Placeholder 5">
            <a:extLst>
              <a:ext uri="{FF2B5EF4-FFF2-40B4-BE49-F238E27FC236}">
                <a16:creationId xmlns:a16="http://schemas.microsoft.com/office/drawing/2014/main" id="{55BDABDC-18D0-4961-B80F-99587B9196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8F147F-B7C3-41D2-B59C-1F81C0690425}"/>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3296814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6EE7B-6CBA-4E64-BCB5-B1D0CF907E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AB9BC-0480-4BC3-A398-3128FF187F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DA5A65-87B4-4291-A3CD-C913A589DA9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639968-C4A6-4B11-9B73-5FEA05BFE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044ED3-2015-4362-A648-78982AD587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E29684-660A-4489-A951-3EA16705DFB0}"/>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8" name="Footer Placeholder 7">
            <a:extLst>
              <a:ext uri="{FF2B5EF4-FFF2-40B4-BE49-F238E27FC236}">
                <a16:creationId xmlns:a16="http://schemas.microsoft.com/office/drawing/2014/main" id="{7AFC4B50-04FA-4BAB-BB99-FAF8E88D45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1F6628-2BD9-4165-9F71-32575DE7A968}"/>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4191613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68A9B-6B8B-4AA0-A74F-6C20861FF2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354C56-31AA-417D-BC5E-4CBE2C4B1273}"/>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4" name="Footer Placeholder 3">
            <a:extLst>
              <a:ext uri="{FF2B5EF4-FFF2-40B4-BE49-F238E27FC236}">
                <a16:creationId xmlns:a16="http://schemas.microsoft.com/office/drawing/2014/main" id="{B861BA22-2EC9-447D-8ABF-C78656BB73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B70D94-8732-4F42-9CAF-8F3E285CD991}"/>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569669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CCC5F9-A4E1-4B55-BFC1-029C7D0BADF8}"/>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3" name="Footer Placeholder 2">
            <a:extLst>
              <a:ext uri="{FF2B5EF4-FFF2-40B4-BE49-F238E27FC236}">
                <a16:creationId xmlns:a16="http://schemas.microsoft.com/office/drawing/2014/main" id="{1E5DE8B6-8BD1-4A3C-B3D6-DB59FDB6D1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F8F0F7-BCC2-4DC3-9BB6-48FD3C77224B}"/>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875285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E6F7E-4348-404B-B0BE-BEA0143DD6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7127F7-41C0-435F-AAD9-C107248735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A53F90-87E6-4985-A793-812EBAD77A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7DA7A3-75CA-412A-B40E-6ED404F3992E}"/>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6" name="Footer Placeholder 5">
            <a:extLst>
              <a:ext uri="{FF2B5EF4-FFF2-40B4-BE49-F238E27FC236}">
                <a16:creationId xmlns:a16="http://schemas.microsoft.com/office/drawing/2014/main" id="{5E231933-3F5A-4DF3-911C-D7B9621BF4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5C6B4A-69F9-4D03-9EAD-E77DD91B34BB}"/>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2467286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F5426-6367-4DDA-8137-9F94CC0D83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60F4E3-2E1F-4D5A-B4DD-4A8F8E9134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9FC6F1-C87B-4E8C-A585-A221FC8D84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DF1AD3-1AA3-4970-B4BA-BDC11E1FFF15}"/>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6" name="Footer Placeholder 5">
            <a:extLst>
              <a:ext uri="{FF2B5EF4-FFF2-40B4-BE49-F238E27FC236}">
                <a16:creationId xmlns:a16="http://schemas.microsoft.com/office/drawing/2014/main" id="{CCD9A2AC-9D9B-4AE3-AA0C-7F8B38E86A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2FA619-B829-45B6-874C-F4A554156FB9}"/>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3603740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61A83-409C-400D-AB08-50088D4A01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5293A4-8AAE-4F8C-8FAC-1975F9E0F1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9513D-9F6F-44C6-ACD7-6EF624F24688}"/>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5" name="Footer Placeholder 4">
            <a:extLst>
              <a:ext uri="{FF2B5EF4-FFF2-40B4-BE49-F238E27FC236}">
                <a16:creationId xmlns:a16="http://schemas.microsoft.com/office/drawing/2014/main" id="{FDDC1F47-DF1C-4114-A14E-FF0D0659EB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81BFFE-A7CA-4FA2-9FA4-A8AC9C5114FF}"/>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1795449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7C2600-FB6F-49C7-9ADD-BBB3E8294F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4B12DD-A43F-48D3-A80B-D16A8E000ED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0501CE-70AC-4A2C-9AB5-A1D575A26ACD}"/>
              </a:ext>
            </a:extLst>
          </p:cNvPr>
          <p:cNvSpPr>
            <a:spLocks noGrp="1"/>
          </p:cNvSpPr>
          <p:nvPr>
            <p:ph type="dt" sz="half" idx="10"/>
          </p:nvPr>
        </p:nvSpPr>
        <p:spPr/>
        <p:txBody>
          <a:bodyPr/>
          <a:lstStyle/>
          <a:p>
            <a:fld id="{B2987490-A7B5-44C3-B2B8-1A6AD2C78211}" type="datetimeFigureOut">
              <a:rPr lang="en-GB" smtClean="0"/>
              <a:t>15/06/2020</a:t>
            </a:fld>
            <a:endParaRPr lang="en-GB"/>
          </a:p>
        </p:txBody>
      </p:sp>
      <p:sp>
        <p:nvSpPr>
          <p:cNvPr id="5" name="Footer Placeholder 4">
            <a:extLst>
              <a:ext uri="{FF2B5EF4-FFF2-40B4-BE49-F238E27FC236}">
                <a16:creationId xmlns:a16="http://schemas.microsoft.com/office/drawing/2014/main" id="{1CF87245-78AB-4DFB-AD12-881A1FB978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B31344-954E-4681-B90E-87C056F3AFA4}"/>
              </a:ext>
            </a:extLst>
          </p:cNvPr>
          <p:cNvSpPr>
            <a:spLocks noGrp="1"/>
          </p:cNvSpPr>
          <p:nvPr>
            <p:ph type="sldNum" sz="quarter" idx="12"/>
          </p:nvPr>
        </p:nvSpPr>
        <p:spPr/>
        <p:txBody>
          <a:bodyPr/>
          <a:lstStyle/>
          <a:p>
            <a:fld id="{4051E3E0-6CA3-4029-B8D8-71906C79844B}" type="slidenum">
              <a:rPr lang="en-GB" smtClean="0"/>
              <a:t>‹#›</a:t>
            </a:fld>
            <a:endParaRPr lang="en-GB"/>
          </a:p>
        </p:txBody>
      </p:sp>
    </p:spTree>
    <p:extLst>
      <p:ext uri="{BB962C8B-B14F-4D97-AF65-F5344CB8AC3E}">
        <p14:creationId xmlns:p14="http://schemas.microsoft.com/office/powerpoint/2010/main" val="4192656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9292CD-7078-4122-8FE4-88E4B11B19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E680F-1D16-4F23-9DF7-5D8FF59782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E95D81-DFA1-44B8-8345-EE44CF1132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987490-A7B5-44C3-B2B8-1A6AD2C78211}" type="datetimeFigureOut">
              <a:rPr lang="en-GB" smtClean="0"/>
              <a:t>15/06/2020</a:t>
            </a:fld>
            <a:endParaRPr lang="en-GB"/>
          </a:p>
        </p:txBody>
      </p:sp>
      <p:sp>
        <p:nvSpPr>
          <p:cNvPr id="5" name="Footer Placeholder 4">
            <a:extLst>
              <a:ext uri="{FF2B5EF4-FFF2-40B4-BE49-F238E27FC236}">
                <a16:creationId xmlns:a16="http://schemas.microsoft.com/office/drawing/2014/main" id="{C59E58A0-C902-448C-8940-BEA3A4DE7A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39344F-2BE4-4FA5-9A7D-BB75BAF546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51E3E0-6CA3-4029-B8D8-71906C79844B}" type="slidenum">
              <a:rPr lang="en-GB" smtClean="0"/>
              <a:t>‹#›</a:t>
            </a:fld>
            <a:endParaRPr lang="en-GB"/>
          </a:p>
        </p:txBody>
      </p:sp>
    </p:spTree>
    <p:extLst>
      <p:ext uri="{BB962C8B-B14F-4D97-AF65-F5344CB8AC3E}">
        <p14:creationId xmlns:p14="http://schemas.microsoft.com/office/powerpoint/2010/main" val="617741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2152307123"/>
              </p:ext>
            </p:extLst>
          </p:nvPr>
        </p:nvGraphicFramePr>
        <p:xfrm>
          <a:off x="212368" y="541997"/>
          <a:ext cx="11524707" cy="6954520"/>
        </p:xfrm>
        <a:graphic>
          <a:graphicData uri="http://schemas.openxmlformats.org/drawingml/2006/table">
            <a:tbl>
              <a:tblPr firstRow="1" bandRow="1">
                <a:tableStyleId>{5C22544A-7EE6-4342-B048-85BDC9FD1C3A}</a:tableStyleId>
              </a:tblPr>
              <a:tblGrid>
                <a:gridCol w="3841569">
                  <a:extLst>
                    <a:ext uri="{9D8B030D-6E8A-4147-A177-3AD203B41FA5}">
                      <a16:colId xmlns:a16="http://schemas.microsoft.com/office/drawing/2014/main" val="237870386"/>
                    </a:ext>
                  </a:extLst>
                </a:gridCol>
                <a:gridCol w="3841569">
                  <a:extLst>
                    <a:ext uri="{9D8B030D-6E8A-4147-A177-3AD203B41FA5}">
                      <a16:colId xmlns:a16="http://schemas.microsoft.com/office/drawing/2014/main" val="4058568795"/>
                    </a:ext>
                  </a:extLst>
                </a:gridCol>
                <a:gridCol w="3841569">
                  <a:extLst>
                    <a:ext uri="{9D8B030D-6E8A-4147-A177-3AD203B41FA5}">
                      <a16:colId xmlns:a16="http://schemas.microsoft.com/office/drawing/2014/main" val="1166379611"/>
                    </a:ext>
                  </a:extLst>
                </a:gridCol>
              </a:tblGrid>
              <a:tr h="370840">
                <a:tc>
                  <a:txBody>
                    <a:bodyPr/>
                    <a:lstStyle/>
                    <a:p>
                      <a:pPr algn="ctr"/>
                      <a:r>
                        <a:rPr lang="en-GB" sz="900" u="sng" dirty="0">
                          <a:latin typeface="Comic Sans MS" panose="030F0702030302020204" pitchFamily="66" charset="0"/>
                        </a:rPr>
                        <a:t>Term</a:t>
                      </a:r>
                    </a:p>
                  </a:txBody>
                  <a:tcPr/>
                </a:tc>
                <a:tc>
                  <a:txBody>
                    <a:bodyPr/>
                    <a:lstStyle/>
                    <a:p>
                      <a:pPr algn="ctr"/>
                      <a:r>
                        <a:rPr lang="en-GB" sz="900" u="sng" dirty="0">
                          <a:latin typeface="Comic Sans MS" panose="030F0702030302020204" pitchFamily="66" charset="0"/>
                        </a:rPr>
                        <a:t>Skills</a:t>
                      </a:r>
                    </a:p>
                  </a:txBody>
                  <a:tcPr/>
                </a:tc>
                <a:tc>
                  <a:txBody>
                    <a:bodyPr/>
                    <a:lstStyle/>
                    <a:p>
                      <a:pPr algn="ctr"/>
                      <a:r>
                        <a:rPr lang="en-GB" sz="9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370840">
                <a:tc>
                  <a:txBody>
                    <a:bodyPr/>
                    <a:lstStyle/>
                    <a:p>
                      <a:r>
                        <a:rPr lang="en-GB" sz="900" dirty="0">
                          <a:latin typeface="Comic Sans MS" panose="030F0702030302020204" pitchFamily="66" charset="0"/>
                        </a:rPr>
                        <a:t> 1- </a:t>
                      </a:r>
                    </a:p>
                    <a:p>
                      <a:pPr marL="285750" indent="-285750">
                        <a:buFont typeface="Arial" panose="020B0604020202020204" pitchFamily="34" charset="0"/>
                        <a:buChar char="•"/>
                      </a:pPr>
                      <a:r>
                        <a:rPr lang="en-GB" sz="900" dirty="0">
                          <a:latin typeface="Comic Sans MS" panose="030F0702030302020204" pitchFamily="66" charset="0"/>
                        </a:rPr>
                        <a:t>Greetings</a:t>
                      </a:r>
                    </a:p>
                    <a:p>
                      <a:pPr marL="285750" indent="-285750">
                        <a:buFont typeface="Arial" panose="020B0604020202020204" pitchFamily="34" charset="0"/>
                        <a:buChar char="•"/>
                      </a:pPr>
                      <a:r>
                        <a:rPr lang="en-GB" sz="900" dirty="0">
                          <a:latin typeface="Comic Sans MS" panose="030F0702030302020204" pitchFamily="66" charset="0"/>
                        </a:rPr>
                        <a:t>Numbers 1-10</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dirty="0">
                          <a:latin typeface="Comic Sans MS" panose="030F0702030302020204" pitchFamily="66" charset="0"/>
                        </a:rPr>
                        <a:t>Initiate conversation starters in target language.</a:t>
                      </a:r>
                    </a:p>
                    <a:p>
                      <a:pPr marL="285750" indent="-285750">
                        <a:buFont typeface="Arial" panose="020B0604020202020204" pitchFamily="34" charset="0"/>
                        <a:buChar char="•"/>
                      </a:pPr>
                      <a:r>
                        <a:rPr lang="en-GB" sz="900" dirty="0">
                          <a:latin typeface="Comic Sans MS" panose="030F0702030302020204" pitchFamily="66" charset="0"/>
                        </a:rPr>
                        <a:t>Recite numbers up to ten.</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Use gestures to identify key words.  </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Recognise basic words (match flashcards with associated images).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Respond to familiar phrases.</a:t>
                      </a:r>
                    </a:p>
                    <a:p>
                      <a:pPr marL="285750" indent="-285750">
                        <a:buFont typeface="Arial" panose="020B0604020202020204" pitchFamily="34" charset="0"/>
                        <a:buChar char="•"/>
                      </a:pPr>
                      <a:r>
                        <a:rPr lang="en-GB" sz="900" dirty="0">
                          <a:latin typeface="Comic Sans MS" panose="030F0702030302020204" pitchFamily="66" charset="0"/>
                        </a:rPr>
                        <a:t>Order numbers in correct sequences.</a:t>
                      </a:r>
                    </a:p>
                    <a:p>
                      <a:pPr marL="285750" indent="-285750">
                        <a:buFont typeface="Arial" panose="020B0604020202020204" pitchFamily="34" charset="0"/>
                        <a:buChar char="•"/>
                      </a:pPr>
                      <a:r>
                        <a:rPr lang="en-GB" sz="900" dirty="0">
                          <a:latin typeface="Comic Sans MS" panose="030F0702030302020204" pitchFamily="66" charset="0"/>
                        </a:rPr>
                        <a:t>Respect social values of other societies.</a:t>
                      </a:r>
                    </a:p>
                    <a:p>
                      <a:pPr marL="285750" indent="-285750">
                        <a:buFont typeface="Arial" panose="020B0604020202020204" pitchFamily="34" charset="0"/>
                        <a:buChar char="•"/>
                      </a:pPr>
                      <a:endParaRPr lang="en-GB" sz="900" dirty="0">
                        <a:latin typeface="Comic Sans MS" panose="030F0702030302020204" pitchFamily="66" charset="0"/>
                      </a:endParaRPr>
                    </a:p>
                  </a:txBody>
                  <a:tcPr/>
                </a:tc>
                <a:extLst>
                  <a:ext uri="{0D108BD9-81ED-4DB2-BD59-A6C34878D82A}">
                    <a16:rowId xmlns:a16="http://schemas.microsoft.com/office/drawing/2014/main" val="4255725181"/>
                  </a:ext>
                </a:extLst>
              </a:tr>
              <a:tr h="370840">
                <a:tc>
                  <a:txBody>
                    <a:bodyPr/>
                    <a:lstStyle/>
                    <a:p>
                      <a:r>
                        <a:rPr lang="en-GB" sz="900" dirty="0">
                          <a:latin typeface="Comic Sans MS" panose="030F0702030302020204" pitchFamily="66" charset="0"/>
                        </a:rPr>
                        <a:t>2- </a:t>
                      </a:r>
                    </a:p>
                    <a:p>
                      <a:pPr marL="285750" indent="-285750">
                        <a:buFont typeface="Arial" panose="020B0604020202020204" pitchFamily="34" charset="0"/>
                        <a:buChar char="•"/>
                      </a:pPr>
                      <a:r>
                        <a:rPr lang="en-GB" sz="900" dirty="0">
                          <a:latin typeface="Comic Sans MS" panose="030F0702030302020204" pitchFamily="66" charset="0"/>
                        </a:rPr>
                        <a:t>Les Alphabet</a:t>
                      </a:r>
                    </a:p>
                    <a:p>
                      <a:pPr marL="285750" indent="-285750">
                        <a:buFont typeface="Arial" panose="020B0604020202020204" pitchFamily="34" charset="0"/>
                        <a:buChar char="•"/>
                      </a:pPr>
                      <a:r>
                        <a:rPr lang="en-GB" sz="900" dirty="0">
                          <a:latin typeface="Comic Sans MS" panose="030F0702030302020204" pitchFamily="66" charset="0"/>
                        </a:rPr>
                        <a:t>Papa Noel</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dirty="0">
                          <a:latin typeface="Comic Sans MS" panose="030F0702030302020204" pitchFamily="66" charset="0"/>
                        </a:rPr>
                        <a:t>Repeat sounds modelled by teacher. </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Follow simple text.</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Show awareness of sound spelling links.</a:t>
                      </a:r>
                    </a:p>
                    <a:p>
                      <a:pPr marL="285750" indent="-285750">
                        <a:buFont typeface="Arial" panose="020B0604020202020204" pitchFamily="34" charset="0"/>
                        <a:buChar char="•"/>
                      </a:pPr>
                      <a:r>
                        <a:rPr lang="en-GB" sz="900" dirty="0">
                          <a:latin typeface="Comic Sans MS" panose="030F0702030302020204" pitchFamily="66" charset="0"/>
                        </a:rPr>
                        <a:t>Understanding stories from other cultures.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Associate letters with and sounds .</a:t>
                      </a:r>
                    </a:p>
                    <a:p>
                      <a:pPr marL="285750" indent="-285750">
                        <a:buFont typeface="Arial" panose="020B0604020202020204" pitchFamily="34" charset="0"/>
                        <a:buChar char="•"/>
                      </a:pPr>
                      <a:r>
                        <a:rPr lang="en-GB" sz="900" dirty="0">
                          <a:latin typeface="Comic Sans MS" panose="030F0702030302020204" pitchFamily="66" charset="0"/>
                        </a:rPr>
                        <a:t>Apply letters to build basic words.</a:t>
                      </a:r>
                    </a:p>
                    <a:p>
                      <a:pPr marL="285750" indent="-285750">
                        <a:buFont typeface="Arial" panose="020B0604020202020204" pitchFamily="34" charset="0"/>
                        <a:buChar char="•"/>
                      </a:pPr>
                      <a:r>
                        <a:rPr lang="en-GB" sz="900" dirty="0">
                          <a:latin typeface="Comic Sans MS" panose="030F0702030302020204" pitchFamily="66" charset="0"/>
                        </a:rPr>
                        <a:t>Empathy and appreciation for different traditions.</a:t>
                      </a:r>
                    </a:p>
                  </a:txBody>
                  <a:tcPr/>
                </a:tc>
                <a:extLst>
                  <a:ext uri="{0D108BD9-81ED-4DB2-BD59-A6C34878D82A}">
                    <a16:rowId xmlns:a16="http://schemas.microsoft.com/office/drawing/2014/main" val="3634970887"/>
                  </a:ext>
                </a:extLst>
              </a:tr>
              <a:tr h="370840">
                <a:tc>
                  <a:txBody>
                    <a:bodyPr/>
                    <a:lstStyle/>
                    <a:p>
                      <a:r>
                        <a:rPr lang="en-GB" sz="900" dirty="0">
                          <a:latin typeface="Comic Sans MS" panose="030F0702030302020204" pitchFamily="66" charset="0"/>
                        </a:rPr>
                        <a:t>3-  </a:t>
                      </a:r>
                    </a:p>
                    <a:p>
                      <a:pPr marL="285750" indent="-285750">
                        <a:buFont typeface="Arial" panose="020B0604020202020204" pitchFamily="34" charset="0"/>
                        <a:buChar char="•"/>
                      </a:pPr>
                      <a:r>
                        <a:rPr lang="en-GB" sz="900" dirty="0">
                          <a:latin typeface="Comic Sans MS" panose="030F0702030302020204" pitchFamily="66" charset="0"/>
                        </a:rPr>
                        <a:t>How are you? (</a:t>
                      </a:r>
                      <a:r>
                        <a:rPr lang="en-GB" sz="900" dirty="0" err="1">
                          <a:latin typeface="Comic Sans MS" panose="030F0702030302020204" pitchFamily="66" charset="0"/>
                        </a:rPr>
                        <a:t>ça</a:t>
                      </a:r>
                      <a:r>
                        <a:rPr lang="en-GB" sz="900" dirty="0">
                          <a:latin typeface="Comic Sans MS" panose="030F0702030302020204" pitchFamily="66" charset="0"/>
                        </a:rPr>
                        <a:t> </a:t>
                      </a:r>
                      <a:r>
                        <a:rPr lang="en-GB" sz="900" dirty="0" err="1">
                          <a:latin typeface="Comic Sans MS" panose="030F0702030302020204" pitchFamily="66" charset="0"/>
                        </a:rPr>
                        <a:t>va</a:t>
                      </a:r>
                      <a:r>
                        <a:rPr lang="en-GB" sz="900" dirty="0">
                          <a:latin typeface="Comic Sans MS" panose="030F0702030302020204" pitchFamily="66" charset="0"/>
                        </a:rPr>
                        <a:t>??)</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dirty="0">
                          <a:latin typeface="Comic Sans MS" panose="030F0702030302020204" pitchFamily="66" charset="0"/>
                        </a:rPr>
                        <a:t> Replying to questions.</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Responding to key terms.</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Recognising/ understanding short sentences.</a:t>
                      </a: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omic Sans MS" panose="030F0702030302020204" pitchFamily="66" charset="0"/>
                        </a:rPr>
                        <a:t>Listening and responding to familiar interactions.</a:t>
                      </a:r>
                    </a:p>
                    <a:p>
                      <a:pPr marL="285750" indent="-285750">
                        <a:buFont typeface="Arial" panose="020B0604020202020204" pitchFamily="34" charset="0"/>
                        <a:buChar char="•"/>
                      </a:pPr>
                      <a:r>
                        <a:rPr lang="en-GB" sz="900" dirty="0">
                          <a:latin typeface="Comic Sans MS" panose="030F0702030302020204" pitchFamily="66" charset="0"/>
                        </a:rPr>
                        <a:t>Discuss likes/ dislikes.</a:t>
                      </a:r>
                    </a:p>
                    <a:p>
                      <a:pPr marL="285750" indent="-285750">
                        <a:buFont typeface="Arial" panose="020B0604020202020204" pitchFamily="34" charset="0"/>
                        <a:buChar char="•"/>
                      </a:pPr>
                      <a:r>
                        <a:rPr lang="en-GB" sz="900" dirty="0">
                          <a:latin typeface="Comic Sans MS" panose="030F0702030302020204" pitchFamily="66" charset="0"/>
                        </a:rPr>
                        <a:t>Respect of other cultures and their views.</a:t>
                      </a:r>
                    </a:p>
                    <a:p>
                      <a:pPr marL="285750" indent="-285750">
                        <a:buFont typeface="Arial" panose="020B0604020202020204" pitchFamily="34" charset="0"/>
                        <a:buChar char="•"/>
                      </a:pPr>
                      <a:endParaRPr lang="en-GB" sz="900" dirty="0">
                        <a:latin typeface="Comic Sans MS" panose="030F0702030302020204" pitchFamily="66" charset="0"/>
                      </a:endParaRPr>
                    </a:p>
                  </a:txBody>
                  <a:tcPr/>
                </a:tc>
                <a:extLst>
                  <a:ext uri="{0D108BD9-81ED-4DB2-BD59-A6C34878D82A}">
                    <a16:rowId xmlns:a16="http://schemas.microsoft.com/office/drawing/2014/main" val="728757876"/>
                  </a:ext>
                </a:extLst>
              </a:tr>
              <a:tr h="370840">
                <a:tc>
                  <a:txBody>
                    <a:bodyPr/>
                    <a:lstStyle/>
                    <a:p>
                      <a:r>
                        <a:rPr lang="en-GB" sz="900" dirty="0">
                          <a:latin typeface="Comic Sans MS" panose="030F0702030302020204" pitchFamily="66" charset="0"/>
                        </a:rPr>
                        <a:t>4-  </a:t>
                      </a:r>
                    </a:p>
                    <a:p>
                      <a:pPr marL="285750" indent="-285750">
                        <a:buFont typeface="Arial" panose="020B0604020202020204" pitchFamily="34" charset="0"/>
                        <a:buChar char="•"/>
                      </a:pPr>
                      <a:r>
                        <a:rPr lang="en-GB" sz="900" dirty="0">
                          <a:latin typeface="Comic Sans MS" panose="030F0702030302020204" pitchFamily="66" charset="0"/>
                        </a:rPr>
                        <a:t>Numbers 11-20</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u="sng" dirty="0">
                          <a:latin typeface="Comic Sans MS" panose="030F0702030302020204" pitchFamily="66" charset="0"/>
                        </a:rPr>
                        <a:t> </a:t>
                      </a:r>
                      <a:r>
                        <a:rPr lang="en-GB" sz="900" u="none" dirty="0">
                          <a:latin typeface="Comic Sans MS" panose="030F0702030302020204" pitchFamily="66" charset="0"/>
                        </a:rPr>
                        <a:t>Imitate and recite numbers up to twenty</a:t>
                      </a:r>
                      <a:r>
                        <a:rPr lang="en-GB" sz="900" u="sng" dirty="0">
                          <a:latin typeface="Comic Sans MS" panose="030F0702030302020204" pitchFamily="66" charset="0"/>
                        </a:rPr>
                        <a:t>.</a:t>
                      </a: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recognise problems with increasing range of target language.</a:t>
                      </a: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Match symbols with familiar words.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Memorise previous number learning.</a:t>
                      </a:r>
                    </a:p>
                    <a:p>
                      <a:pPr marL="285750" indent="-285750">
                        <a:buFont typeface="Arial" panose="020B0604020202020204" pitchFamily="34" charset="0"/>
                        <a:buChar char="•"/>
                      </a:pPr>
                      <a:r>
                        <a:rPr lang="en-GB" sz="900" dirty="0">
                          <a:latin typeface="Comic Sans MS" panose="030F0702030302020204" pitchFamily="66" charset="0"/>
                        </a:rPr>
                        <a:t>Recall and link number names to numerical values.</a:t>
                      </a:r>
                    </a:p>
                    <a:p>
                      <a:pPr marL="285750" indent="-285750">
                        <a:buFont typeface="Arial" panose="020B0604020202020204" pitchFamily="34" charset="0"/>
                        <a:buChar char="•"/>
                      </a:pPr>
                      <a:r>
                        <a:rPr lang="en-GB" sz="900" dirty="0">
                          <a:latin typeface="Comic Sans MS" panose="030F0702030302020204" pitchFamily="66" charset="0"/>
                        </a:rPr>
                        <a:t>Apply the numbers into real-life situations (games, songs, etc).</a:t>
                      </a:r>
                    </a:p>
                  </a:txBody>
                  <a:tcPr/>
                </a:tc>
                <a:extLst>
                  <a:ext uri="{0D108BD9-81ED-4DB2-BD59-A6C34878D82A}">
                    <a16:rowId xmlns:a16="http://schemas.microsoft.com/office/drawing/2014/main" val="268751602"/>
                  </a:ext>
                </a:extLst>
              </a:tr>
              <a:tr h="370840">
                <a:tc>
                  <a:txBody>
                    <a:bodyPr/>
                    <a:lstStyle/>
                    <a:p>
                      <a:r>
                        <a:rPr lang="en-GB" sz="900" dirty="0">
                          <a:latin typeface="Comic Sans MS" panose="030F0702030302020204" pitchFamily="66" charset="0"/>
                        </a:rPr>
                        <a:t>5- </a:t>
                      </a:r>
                    </a:p>
                    <a:p>
                      <a:pPr marL="285750" indent="-285750">
                        <a:buFont typeface="Arial" panose="020B0604020202020204" pitchFamily="34" charset="0"/>
                        <a:buChar char="•"/>
                      </a:pPr>
                      <a:r>
                        <a:rPr lang="en-GB" sz="900" dirty="0">
                          <a:latin typeface="Comic Sans MS" panose="030F0702030302020204" pitchFamily="66" charset="0"/>
                        </a:rPr>
                        <a:t>Les </a:t>
                      </a:r>
                      <a:r>
                        <a:rPr lang="en-GB" sz="900" dirty="0" err="1">
                          <a:latin typeface="Comic Sans MS" panose="030F0702030302020204" pitchFamily="66" charset="0"/>
                        </a:rPr>
                        <a:t>Animaux</a:t>
                      </a:r>
                      <a:endParaRPr lang="en-GB" sz="900" dirty="0">
                        <a:latin typeface="Comic Sans MS" panose="030F0702030302020204" pitchFamily="66" charset="0"/>
                      </a:endParaRP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u="sng" dirty="0">
                          <a:latin typeface="Comic Sans MS" panose="030F0702030302020204" pitchFamily="66" charset="0"/>
                        </a:rPr>
                        <a:t> </a:t>
                      </a:r>
                      <a:r>
                        <a:rPr lang="en-GB" sz="900" u="none" dirty="0">
                          <a:latin typeface="Comic Sans MS" panose="030F0702030302020204" pitchFamily="66" charset="0"/>
                        </a:rPr>
                        <a:t> Attempting to pronounce words in target language with support </a:t>
                      </a:r>
                      <a:endParaRPr lang="en-GB" sz="900" u="sng"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Respond vocally through sign/ gestures about simple questions. </a:t>
                      </a:r>
                      <a:endParaRPr lang="en-GB" sz="900"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   Read aloud key phrases.</a:t>
                      </a:r>
                    </a:p>
                  </a:txBody>
                  <a:tcPr/>
                </a:tc>
                <a:tc>
                  <a:txBody>
                    <a:bodyPr/>
                    <a:lstStyle/>
                    <a:p>
                      <a:pPr marL="285750" indent="-285750">
                        <a:buFont typeface="Arial" panose="020B0604020202020204" pitchFamily="34" charset="0"/>
                        <a:buChar char="•"/>
                      </a:pPr>
                      <a:r>
                        <a:rPr lang="en-GB" sz="900" dirty="0">
                          <a:latin typeface="Comic Sans MS" panose="030F0702030302020204" pitchFamily="66" charset="0"/>
                        </a:rPr>
                        <a:t>Recollection of nouns.</a:t>
                      </a:r>
                    </a:p>
                    <a:p>
                      <a:pPr marL="285750" indent="-285750">
                        <a:buFont typeface="Arial" panose="020B0604020202020204" pitchFamily="34" charset="0"/>
                        <a:buChar char="•"/>
                      </a:pPr>
                      <a:r>
                        <a:rPr lang="en-GB" sz="900" dirty="0">
                          <a:latin typeface="Comic Sans MS" panose="030F0702030302020204" pitchFamily="66" charset="0"/>
                        </a:rPr>
                        <a:t>Begin to follow basic sentence patterns.</a:t>
                      </a:r>
                    </a:p>
                    <a:p>
                      <a:pPr marL="285750" indent="-285750">
                        <a:buFont typeface="Arial" panose="020B0604020202020204" pitchFamily="34" charset="0"/>
                        <a:buChar char="•"/>
                      </a:pPr>
                      <a:r>
                        <a:rPr lang="en-GB" sz="900" dirty="0">
                          <a:latin typeface="Comic Sans MS" panose="030F0702030302020204" pitchFamily="66" charset="0"/>
                        </a:rPr>
                        <a:t>Use picture cards to build phrases to show position of a few adjectives of colour e.g. a red dog, a yellow cat. </a:t>
                      </a:r>
                    </a:p>
                  </a:txBody>
                  <a:tcPr/>
                </a:tc>
                <a:extLst>
                  <a:ext uri="{0D108BD9-81ED-4DB2-BD59-A6C34878D82A}">
                    <a16:rowId xmlns:a16="http://schemas.microsoft.com/office/drawing/2014/main" val="1802567251"/>
                  </a:ext>
                </a:extLst>
              </a:tr>
              <a:tr h="370840">
                <a:tc>
                  <a:txBody>
                    <a:bodyPr/>
                    <a:lstStyle/>
                    <a:p>
                      <a:r>
                        <a:rPr lang="en-GB" sz="900" dirty="0">
                          <a:latin typeface="Comic Sans MS" panose="030F0702030302020204" pitchFamily="66" charset="0"/>
                        </a:rPr>
                        <a:t>6- </a:t>
                      </a:r>
                    </a:p>
                    <a:p>
                      <a:pPr marL="285750" indent="-285750">
                        <a:buFont typeface="Arial" panose="020B0604020202020204" pitchFamily="34" charset="0"/>
                        <a:buChar char="•"/>
                      </a:pPr>
                      <a:r>
                        <a:rPr lang="en-GB" sz="900" dirty="0">
                          <a:latin typeface="Comic Sans MS" panose="030F0702030302020204" pitchFamily="66" charset="0"/>
                        </a:rPr>
                        <a:t>Days of the week</a:t>
                      </a:r>
                    </a:p>
                    <a:p>
                      <a:pPr marL="285750" indent="-285750">
                        <a:buFont typeface="Arial" panose="020B0604020202020204" pitchFamily="34" charset="0"/>
                        <a:buChar char="•"/>
                      </a:pPr>
                      <a:r>
                        <a:rPr lang="en-GB" sz="900" dirty="0">
                          <a:latin typeface="Comic Sans MS" panose="030F0702030302020204" pitchFamily="66" charset="0"/>
                        </a:rPr>
                        <a:t>Months of the year </a:t>
                      </a:r>
                    </a:p>
                  </a:txBody>
                  <a:tcPr/>
                </a:tc>
                <a:tc>
                  <a:txBody>
                    <a:bodyPr/>
                    <a:lstStyle/>
                    <a:p>
                      <a:pPr marL="0" indent="0">
                        <a:buFont typeface="Arial" panose="020B0604020202020204" pitchFamily="34" charset="0"/>
                        <a:buNone/>
                      </a:pPr>
                      <a:r>
                        <a:rPr lang="en-GB" sz="900" u="sng" dirty="0">
                          <a:latin typeface="Comic Sans MS" panose="030F0702030302020204" pitchFamily="66" charset="0"/>
                        </a:rPr>
                        <a:t>Speaking</a:t>
                      </a:r>
                    </a:p>
                    <a:p>
                      <a:pPr marL="285750" indent="-285750">
                        <a:buFont typeface="Arial" panose="020B0604020202020204" pitchFamily="34" charset="0"/>
                        <a:buChar char="•"/>
                      </a:pPr>
                      <a:r>
                        <a:rPr lang="en-GB" sz="900" u="none" dirty="0">
                          <a:latin typeface="Comic Sans MS" panose="030F0702030302020204" pitchFamily="66" charset="0"/>
                        </a:rPr>
                        <a:t>Explore the patterns and sounds of language to help develop accurate pronunciation and intonation</a:t>
                      </a:r>
                      <a:endParaRPr lang="en-GB" sz="900" u="none"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Listening</a:t>
                      </a:r>
                    </a:p>
                    <a:p>
                      <a:pPr marL="285750" indent="-285750">
                        <a:buFont typeface="Arial" panose="020B0604020202020204" pitchFamily="34" charset="0"/>
                        <a:buChar char="•"/>
                      </a:pPr>
                      <a:r>
                        <a:rPr lang="en-GB" sz="900" dirty="0">
                          <a:latin typeface="Comic Sans MS" panose="030F0702030302020204" pitchFamily="66" charset="0"/>
                        </a:rPr>
                        <a:t> Listen and respond to familiar spoken words and phrases.</a:t>
                      </a:r>
                      <a:endParaRPr lang="en-GB" sz="900" dirty="0">
                        <a:solidFill>
                          <a:srgbClr val="FF0000"/>
                        </a:solidFill>
                        <a:latin typeface="Comic Sans MS" panose="030F0702030302020204" pitchFamily="66" charset="0"/>
                      </a:endParaRPr>
                    </a:p>
                    <a:p>
                      <a:pPr marL="0" indent="0">
                        <a:buFont typeface="Arial" panose="020B0604020202020204" pitchFamily="34" charset="0"/>
                        <a:buNone/>
                      </a:pPr>
                      <a:r>
                        <a:rPr lang="en-GB" sz="900" u="sng" dirty="0">
                          <a:latin typeface="Comic Sans MS" panose="030F0702030302020204" pitchFamily="66" charset="0"/>
                        </a:rPr>
                        <a:t>Reading</a:t>
                      </a:r>
                    </a:p>
                    <a:p>
                      <a:pPr marL="285750" indent="-285750">
                        <a:buFont typeface="Arial" panose="020B0604020202020204" pitchFamily="34" charset="0"/>
                        <a:buChar char="•"/>
                      </a:pPr>
                      <a:r>
                        <a:rPr lang="en-GB" sz="900" dirty="0">
                          <a:latin typeface="Comic Sans MS" panose="030F0702030302020204" pitchFamily="66" charset="0"/>
                        </a:rPr>
                        <a:t>Recognise and understand some familiar written words and phrases  </a:t>
                      </a:r>
                    </a:p>
                    <a:p>
                      <a:endParaRPr lang="en-GB" sz="900" dirty="0">
                        <a:latin typeface="Comic Sans MS" panose="030F0702030302020204" pitchFamily="66" charset="0"/>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omic Sans MS" panose="030F0702030302020204" pitchFamily="66" charset="0"/>
                        </a:rPr>
                        <a:t>Recollection of proper nouns and identifying the differences between rules in French &amp; English (e.g. capital letters, etc.).</a:t>
                      </a:r>
                    </a:p>
                    <a:p>
                      <a:pPr marL="285750" indent="-285750">
                        <a:buFont typeface="Arial" panose="020B0604020202020204" pitchFamily="34" charset="0"/>
                        <a:buChar char="•"/>
                      </a:pPr>
                      <a:r>
                        <a:rPr lang="en-GB" sz="900" dirty="0">
                          <a:latin typeface="Comic Sans MS" panose="030F0702030302020204" pitchFamily="66" charset="0"/>
                        </a:rPr>
                        <a:t>Apply knowledge of numbers and months to real-life contexts (e.g. birthdays).</a:t>
                      </a:r>
                    </a:p>
                    <a:p>
                      <a:pPr marL="285750" indent="-285750">
                        <a:buFont typeface="Arial" panose="020B0604020202020204" pitchFamily="34" charset="0"/>
                        <a:buChar char="•"/>
                      </a:pPr>
                      <a:r>
                        <a:rPr lang="en-GB" sz="900" dirty="0">
                          <a:latin typeface="Comic Sans MS" panose="030F0702030302020204" pitchFamily="66" charset="0"/>
                        </a:rPr>
                        <a:t>Participate in songs/ rhymes.</a:t>
                      </a:r>
                    </a:p>
                    <a:p>
                      <a:pPr marL="285750" indent="-285750">
                        <a:buFont typeface="Arial" panose="020B0604020202020204" pitchFamily="34" charset="0"/>
                        <a:buChar char="•"/>
                      </a:pPr>
                      <a:endParaRPr lang="en-GB" sz="900" dirty="0">
                        <a:latin typeface="Comic Sans MS" panose="030F0702030302020204" pitchFamily="66" charset="0"/>
                      </a:endParaRP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212368" y="172665"/>
            <a:ext cx="1198418" cy="369332"/>
          </a:xfrm>
          <a:prstGeom prst="rect">
            <a:avLst/>
          </a:prstGeom>
          <a:noFill/>
        </p:spPr>
        <p:txBody>
          <a:bodyPr wrap="square" rtlCol="0">
            <a:spAutoFit/>
          </a:bodyPr>
          <a:lstStyle/>
          <a:p>
            <a:r>
              <a:rPr lang="en-GB" dirty="0"/>
              <a:t>Year 3</a:t>
            </a:r>
          </a:p>
        </p:txBody>
      </p:sp>
    </p:spTree>
    <p:extLst>
      <p:ext uri="{BB962C8B-B14F-4D97-AF65-F5344CB8AC3E}">
        <p14:creationId xmlns:p14="http://schemas.microsoft.com/office/powerpoint/2010/main" val="4109653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861901549"/>
              </p:ext>
            </p:extLst>
          </p:nvPr>
        </p:nvGraphicFramePr>
        <p:xfrm>
          <a:off x="79829" y="539192"/>
          <a:ext cx="12039600" cy="6893560"/>
        </p:xfrm>
        <a:graphic>
          <a:graphicData uri="http://schemas.openxmlformats.org/drawingml/2006/table">
            <a:tbl>
              <a:tblPr firstRow="1" bandRow="1">
                <a:tableStyleId>{5C22544A-7EE6-4342-B048-85BDC9FD1C3A}</a:tableStyleId>
              </a:tblPr>
              <a:tblGrid>
                <a:gridCol w="4013200">
                  <a:extLst>
                    <a:ext uri="{9D8B030D-6E8A-4147-A177-3AD203B41FA5}">
                      <a16:colId xmlns:a16="http://schemas.microsoft.com/office/drawing/2014/main" val="237870386"/>
                    </a:ext>
                  </a:extLst>
                </a:gridCol>
                <a:gridCol w="4013200">
                  <a:extLst>
                    <a:ext uri="{9D8B030D-6E8A-4147-A177-3AD203B41FA5}">
                      <a16:colId xmlns:a16="http://schemas.microsoft.com/office/drawing/2014/main" val="4058568795"/>
                    </a:ext>
                  </a:extLst>
                </a:gridCol>
                <a:gridCol w="4013200">
                  <a:extLst>
                    <a:ext uri="{9D8B030D-6E8A-4147-A177-3AD203B41FA5}">
                      <a16:colId xmlns:a16="http://schemas.microsoft.com/office/drawing/2014/main" val="1166379611"/>
                    </a:ext>
                  </a:extLst>
                </a:gridCol>
              </a:tblGrid>
              <a:tr h="370840">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370840">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How old are you?</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Pronounce familiar words with good intonation.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Listen and respond with gestures.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Pupils to follow text/ dialogue(s)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Understand how to respond to personal questions.</a:t>
                      </a:r>
                    </a:p>
                    <a:p>
                      <a:pPr marL="285750" indent="-285750">
                        <a:buFont typeface="Arial" panose="020B0604020202020204" pitchFamily="34" charset="0"/>
                        <a:buChar char="•"/>
                      </a:pPr>
                      <a:r>
                        <a:rPr lang="en-GB" sz="800" dirty="0">
                          <a:latin typeface="Comic Sans MS" panose="030F0702030302020204" pitchFamily="66" charset="0"/>
                        </a:rPr>
                        <a:t>Apply previous target language learned into a different context(s).</a:t>
                      </a:r>
                    </a:p>
                    <a:p>
                      <a:pPr marL="285750" indent="-285750">
                        <a:buFont typeface="Arial" panose="020B0604020202020204" pitchFamily="34" charset="0"/>
                        <a:buChar char="•"/>
                      </a:pPr>
                      <a:r>
                        <a:rPr lang="en-GB" sz="800" dirty="0">
                          <a:latin typeface="Comic Sans MS" panose="030F0702030302020204" pitchFamily="66" charset="0"/>
                        </a:rPr>
                        <a:t>Recognise, with confidence, numbers to 20 and know own birthday date e.g. 20 April </a:t>
                      </a:r>
                    </a:p>
                  </a:txBody>
                  <a:tcPr/>
                </a:tc>
                <a:extLst>
                  <a:ext uri="{0D108BD9-81ED-4DB2-BD59-A6C34878D82A}">
                    <a16:rowId xmlns:a16="http://schemas.microsoft.com/office/drawing/2014/main" val="4255725181"/>
                  </a:ext>
                </a:extLst>
              </a:tr>
              <a:tr h="370840">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Emotions</a:t>
                      </a:r>
                    </a:p>
                    <a:p>
                      <a:pPr marL="285750" indent="-285750">
                        <a:buFont typeface="Arial" panose="020B0604020202020204" pitchFamily="34" charset="0"/>
                        <a:buChar char="•"/>
                      </a:pPr>
                      <a:r>
                        <a:rPr lang="en-GB" sz="800" dirty="0">
                          <a:latin typeface="Comic Sans MS" panose="030F0702030302020204" pitchFamily="66" charset="0"/>
                        </a:rPr>
                        <a:t>Christmas Cards</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Pronouncing adjectives.</a:t>
                      </a:r>
                    </a:p>
                    <a:p>
                      <a:pPr marL="285750" indent="-285750">
                        <a:buFont typeface="Arial" panose="020B0604020202020204" pitchFamily="34" charset="0"/>
                        <a:buChar char="•"/>
                      </a:pPr>
                      <a:r>
                        <a:rPr lang="en-GB" sz="800" dirty="0">
                          <a:latin typeface="Comic Sans MS" panose="030F0702030302020204" pitchFamily="66" charset="0"/>
                        </a:rPr>
                        <a:t> Beginning to articulate sentences.</a:t>
                      </a: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Recognise mono/duo-syllabic phrases.</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Associate emotive language into categories (positive and negative).</a:t>
                      </a: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Select small amounts of targeted language to produce a written text.</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Take risks when practising new language and understand that making accurate sounds in another language means they will have to make different mouth movements.</a:t>
                      </a:r>
                    </a:p>
                    <a:p>
                      <a:pPr marL="285750" indent="-285750">
                        <a:buFont typeface="Arial" panose="020B0604020202020204" pitchFamily="34" charset="0"/>
                        <a:buChar char="•"/>
                      </a:pPr>
                      <a:r>
                        <a:rPr lang="en-GB" sz="800" dirty="0">
                          <a:latin typeface="Comic Sans MS" panose="030F0702030302020204" pitchFamily="66" charset="0"/>
                        </a:rPr>
                        <a:t>Complete a simple gapped text by adding three or four familiar words.  </a:t>
                      </a:r>
                    </a:p>
                  </a:txBody>
                  <a:tcPr/>
                </a:tc>
                <a:extLst>
                  <a:ext uri="{0D108BD9-81ED-4DB2-BD59-A6C34878D82A}">
                    <a16:rowId xmlns:a16="http://schemas.microsoft.com/office/drawing/2014/main" val="3634970887"/>
                  </a:ext>
                </a:extLst>
              </a:tr>
              <a:tr h="370840">
                <a:tc>
                  <a:txBody>
                    <a:bodyPr/>
                    <a:lstStyle/>
                    <a:p>
                      <a:r>
                        <a:rPr lang="en-GB" sz="800" dirty="0">
                          <a:latin typeface="Comic Sans MS" panose="030F0702030302020204" pitchFamily="66" charset="0"/>
                        </a:rPr>
                        <a:t>3-</a:t>
                      </a:r>
                    </a:p>
                    <a:p>
                      <a:pPr marL="285750" indent="-285750">
                        <a:buFont typeface="Arial" panose="020B0604020202020204" pitchFamily="34" charset="0"/>
                        <a:buChar char="•"/>
                      </a:pPr>
                      <a:r>
                        <a:rPr lang="en-GB" sz="800" dirty="0">
                          <a:latin typeface="Comic Sans MS" panose="030F0702030302020204" pitchFamily="66" charset="0"/>
                        </a:rPr>
                        <a:t>Transport</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Communicate by asking and answering a wider range of questions.</a:t>
                      </a: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Responding through gesture or vocally to a requests or event with support.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Read and understand familiar written words, phrases and short texts made of simple sentence(s).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Notice differences in word order.</a:t>
                      </a:r>
                    </a:p>
                    <a:p>
                      <a:pPr marL="285750" indent="-285750">
                        <a:buFont typeface="Arial" panose="020B0604020202020204" pitchFamily="34" charset="0"/>
                        <a:buChar char="•"/>
                      </a:pPr>
                      <a:r>
                        <a:rPr lang="en-GB" sz="800" dirty="0">
                          <a:latin typeface="Comic Sans MS" panose="030F0702030302020204" pitchFamily="66" charset="0"/>
                        </a:rPr>
                        <a:t>Increase repertoire of nouns.</a:t>
                      </a:r>
                    </a:p>
                    <a:p>
                      <a:pPr marL="285750" indent="-285750">
                        <a:buFont typeface="Arial" panose="020B0604020202020204" pitchFamily="34" charset="0"/>
                        <a:buChar char="•"/>
                      </a:pPr>
                      <a:endParaRPr lang="en-GB" sz="800" dirty="0">
                        <a:latin typeface="Comic Sans MS" panose="030F0702030302020204" pitchFamily="66" charset="0"/>
                      </a:endParaRPr>
                    </a:p>
                  </a:txBody>
                  <a:tcPr/>
                </a:tc>
                <a:extLst>
                  <a:ext uri="{0D108BD9-81ED-4DB2-BD59-A6C34878D82A}">
                    <a16:rowId xmlns:a16="http://schemas.microsoft.com/office/drawing/2014/main" val="728757876"/>
                  </a:ext>
                </a:extLst>
              </a:tr>
              <a:tr h="370840">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Food</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 Communicate by asking and answering a wider range of questions.</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able to listen in a group and respond appropriately with language and gestures.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select and link symbols/ text for familiar actions, objects in the target language.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Express likes and begin to express dislikes.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Increase repertoire of nouns.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00" dirty="0">
                        <a:latin typeface="Comic Sans MS" panose="030F0702030302020204" pitchFamily="66" charset="0"/>
                      </a:endParaRPr>
                    </a:p>
                  </a:txBody>
                  <a:tcPr/>
                </a:tc>
                <a:extLst>
                  <a:ext uri="{0D108BD9-81ED-4DB2-BD59-A6C34878D82A}">
                    <a16:rowId xmlns:a16="http://schemas.microsoft.com/office/drawing/2014/main" val="268751602"/>
                  </a:ext>
                </a:extLst>
              </a:tr>
              <a:tr h="370840">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French Stories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Attempting short phrases in target language supported with gestures and facial expressions/ repetition.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know how to answer simple questions with negative and positive responses.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Follow text while listening and reading at the same time.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Identify familiar words in a short text e.g. a short verse of a poem, two or three sentences taken from a familiar story or song, and give their meaning in English.</a:t>
                      </a:r>
                    </a:p>
                    <a:p>
                      <a:pPr marL="285750" indent="-285750">
                        <a:buFont typeface="Arial" panose="020B0604020202020204" pitchFamily="34" charset="0"/>
                        <a:buChar char="•"/>
                      </a:pPr>
                      <a:r>
                        <a:rPr lang="en-GB" sz="800" dirty="0">
                          <a:latin typeface="Comic Sans MS" panose="030F0702030302020204" pitchFamily="66" charset="0"/>
                        </a:rPr>
                        <a:t>Read aloud, as a class or group, a chorus or refrain from a familiar text displayed on the board. </a:t>
                      </a:r>
                    </a:p>
                  </a:txBody>
                  <a:tcPr/>
                </a:tc>
                <a:extLst>
                  <a:ext uri="{0D108BD9-81ED-4DB2-BD59-A6C34878D82A}">
                    <a16:rowId xmlns:a16="http://schemas.microsoft.com/office/drawing/2014/main" val="1802567251"/>
                  </a:ext>
                </a:extLst>
              </a:tr>
              <a:tr h="370840">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My Friends</a:t>
                      </a:r>
                    </a:p>
                    <a:p>
                      <a:pPr marL="285750" indent="-285750">
                        <a:buFont typeface="Arial" panose="020B0604020202020204" pitchFamily="34" charset="0"/>
                        <a:buChar char="•"/>
                      </a:pPr>
                      <a:r>
                        <a:rPr lang="en-GB" sz="800" dirty="0">
                          <a:latin typeface="Comic Sans MS" panose="030F0702030302020204" pitchFamily="66" charset="0"/>
                        </a:rPr>
                        <a:t>My Family</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Use a wider range of familiar nouns and adjectives to talk about themselves, animals, story characters e.g. I have brown eyes.  I have two sisters and I like dancing.</a:t>
                      </a: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Listen to up to two simple sentences using familiar vocabulary and answer questions and English e.g. How old is Nicole? </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Use and apply strategies to work out meaning of new words. </a:t>
                      </a:r>
                    </a:p>
                    <a:p>
                      <a:endParaRPr lang="en-GB" sz="8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Read aloud and understand a simple conversation with a partner that uses familiar language. </a:t>
                      </a:r>
                    </a:p>
                    <a:p>
                      <a:pPr marL="285750" indent="-285750">
                        <a:buFont typeface="Arial" panose="020B0604020202020204" pitchFamily="34" charset="0"/>
                        <a:buChar char="•"/>
                      </a:pPr>
                      <a:r>
                        <a:rPr lang="en-GB" sz="800" dirty="0">
                          <a:latin typeface="Comic Sans MS" panose="030F0702030302020204" pitchFamily="66" charset="0"/>
                        </a:rPr>
                        <a:t>Begin to write a few familiar words from memory and know that all attempts will be valued </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362306" y="169860"/>
            <a:ext cx="1198418" cy="369332"/>
          </a:xfrm>
          <a:prstGeom prst="rect">
            <a:avLst/>
          </a:prstGeom>
          <a:noFill/>
        </p:spPr>
        <p:txBody>
          <a:bodyPr wrap="square" rtlCol="0">
            <a:spAutoFit/>
          </a:bodyPr>
          <a:lstStyle/>
          <a:p>
            <a:r>
              <a:rPr lang="en-GB" dirty="0"/>
              <a:t>Year 4</a:t>
            </a:r>
          </a:p>
        </p:txBody>
      </p:sp>
    </p:spTree>
    <p:extLst>
      <p:ext uri="{BB962C8B-B14F-4D97-AF65-F5344CB8AC3E}">
        <p14:creationId xmlns:p14="http://schemas.microsoft.com/office/powerpoint/2010/main" val="230396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1485147105"/>
              </p:ext>
            </p:extLst>
          </p:nvPr>
        </p:nvGraphicFramePr>
        <p:xfrm>
          <a:off x="0" y="521546"/>
          <a:ext cx="12061371" cy="7747000"/>
        </p:xfrm>
        <a:graphic>
          <a:graphicData uri="http://schemas.openxmlformats.org/drawingml/2006/table">
            <a:tbl>
              <a:tblPr firstRow="1" bandRow="1">
                <a:tableStyleId>{5C22544A-7EE6-4342-B048-85BDC9FD1C3A}</a:tableStyleId>
              </a:tblPr>
              <a:tblGrid>
                <a:gridCol w="4020457">
                  <a:extLst>
                    <a:ext uri="{9D8B030D-6E8A-4147-A177-3AD203B41FA5}">
                      <a16:colId xmlns:a16="http://schemas.microsoft.com/office/drawing/2014/main" val="237870386"/>
                    </a:ext>
                  </a:extLst>
                </a:gridCol>
                <a:gridCol w="4020457">
                  <a:extLst>
                    <a:ext uri="{9D8B030D-6E8A-4147-A177-3AD203B41FA5}">
                      <a16:colId xmlns:a16="http://schemas.microsoft.com/office/drawing/2014/main" val="4058568795"/>
                    </a:ext>
                  </a:extLst>
                </a:gridCol>
                <a:gridCol w="4020457">
                  <a:extLst>
                    <a:ext uri="{9D8B030D-6E8A-4147-A177-3AD203B41FA5}">
                      <a16:colId xmlns:a16="http://schemas.microsoft.com/office/drawing/2014/main" val="1166379611"/>
                    </a:ext>
                  </a:extLst>
                </a:gridCol>
              </a:tblGrid>
              <a:tr h="370840">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366531">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Getting to know you</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Converse using a familiar structure.</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recognise familiar language features.</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I can select symbols for familiar actions or objects in the target language.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Create a few simple sentences using a model for support.</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Listen to a short texts using familiar vocabulary and answer simple questions in English.</a:t>
                      </a:r>
                    </a:p>
                    <a:p>
                      <a:pPr marL="285750" indent="-285750">
                        <a:buFont typeface="Arial" panose="020B0604020202020204" pitchFamily="34" charset="0"/>
                        <a:buChar char="•"/>
                      </a:pPr>
                      <a:r>
                        <a:rPr lang="en-GB" sz="800" dirty="0">
                          <a:latin typeface="Comic Sans MS" panose="030F0702030302020204" pitchFamily="66" charset="0"/>
                        </a:rPr>
                        <a:t>Join in speaking activities willingly and confidently. </a:t>
                      </a:r>
                    </a:p>
                  </a:txBody>
                  <a:tcPr/>
                </a:tc>
                <a:extLst>
                  <a:ext uri="{0D108BD9-81ED-4DB2-BD59-A6C34878D82A}">
                    <a16:rowId xmlns:a16="http://schemas.microsoft.com/office/drawing/2014/main" val="4255725181"/>
                  </a:ext>
                </a:extLst>
              </a:tr>
              <a:tr h="370840">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All about me</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be able to introduce myself and request information from a partner.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Pupils to follow basic interactions of the target language</a:t>
                      </a:r>
                      <a:r>
                        <a:rPr lang="en-GB" sz="800" dirty="0">
                          <a:solidFill>
                            <a:srgbClr val="FF0000"/>
                          </a:solidFill>
                          <a:latin typeface="Comic Sans MS" panose="030F0702030302020204" pitchFamily="66" charset="0"/>
                        </a:rPr>
                        <a:t>. </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I can match symbols/ patterns of a particular familiar words..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Apply phonetic knowledge to support writing.</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Recall simple vocabulary such as colours, parts of the body, animals and, with practice and support, begin to use this vocabulary to build sentences, e.g. I have brown eyes</a:t>
                      </a:r>
                    </a:p>
                    <a:p>
                      <a:pPr marL="285750" indent="-285750">
                        <a:buFont typeface="Arial" panose="020B0604020202020204" pitchFamily="34" charset="0"/>
                        <a:buChar char="•"/>
                      </a:pPr>
                      <a:r>
                        <a:rPr lang="en-GB" sz="800" dirty="0">
                          <a:latin typeface="Comic Sans MS" panose="030F0702030302020204" pitchFamily="66" charset="0"/>
                        </a:rPr>
                        <a:t>Begin to use simple conjunctions e.g. I have brown eyes and black hair </a:t>
                      </a:r>
                    </a:p>
                  </a:txBody>
                  <a:tcPr/>
                </a:tc>
                <a:extLst>
                  <a:ext uri="{0D108BD9-81ED-4DB2-BD59-A6C34878D82A}">
                    <a16:rowId xmlns:a16="http://schemas.microsoft.com/office/drawing/2014/main" val="3634970887"/>
                  </a:ext>
                </a:extLst>
              </a:tr>
              <a:tr h="370840">
                <a:tc>
                  <a:txBody>
                    <a:bodyPr/>
                    <a:lstStyle/>
                    <a:p>
                      <a:r>
                        <a:rPr lang="en-GB" sz="800" dirty="0">
                          <a:latin typeface="Comic Sans MS" panose="030F0702030302020204" pitchFamily="66" charset="0"/>
                        </a:rPr>
                        <a:t>3-</a:t>
                      </a:r>
                    </a:p>
                    <a:p>
                      <a:pPr marL="285750" indent="-285750">
                        <a:buFont typeface="Arial" panose="020B0604020202020204" pitchFamily="34" charset="0"/>
                        <a:buChar char="•"/>
                      </a:pPr>
                      <a:r>
                        <a:rPr lang="en-GB" sz="800" dirty="0">
                          <a:latin typeface="Comic Sans MS" panose="030F0702030302020204" pitchFamily="66" charset="0"/>
                        </a:rPr>
                        <a:t>Food Glorious Food</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Use the target language with purpose in simulations of real life encounters.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To be able to listen attentively and demonstrate awareness of the target language meaning.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Read and show understanding of a few words in a familiar context.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Experiment with writing with new words.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Use the negative to give answers to simple questions about likes/dislikes e.g. I don’t like ….  </a:t>
                      </a:r>
                    </a:p>
                    <a:p>
                      <a:pPr marL="285750" indent="-285750">
                        <a:buFont typeface="Arial" panose="020B0604020202020204" pitchFamily="34" charset="0"/>
                        <a:buChar char="•"/>
                      </a:pPr>
                      <a:r>
                        <a:rPr lang="en-GB" sz="800" dirty="0">
                          <a:latin typeface="Comic Sans MS" panose="030F0702030302020204" pitchFamily="66" charset="0"/>
                        </a:rPr>
                        <a:t>Can also use a wider range of verbs to express opinion such as love, hate, adore, detest. </a:t>
                      </a:r>
                    </a:p>
                  </a:txBody>
                  <a:tcPr/>
                </a:tc>
                <a:extLst>
                  <a:ext uri="{0D108BD9-81ED-4DB2-BD59-A6C34878D82A}">
                    <a16:rowId xmlns:a16="http://schemas.microsoft.com/office/drawing/2014/main" val="728757876"/>
                  </a:ext>
                </a:extLst>
              </a:tr>
              <a:tr h="370840">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Family and friends</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respond using simple words or signs to an increasing range of simple questions.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171450" indent="-171450">
                        <a:buFont typeface="Arial" panose="020B0604020202020204" pitchFamily="34" charset="0"/>
                        <a:buChar char="•"/>
                      </a:pPr>
                      <a:r>
                        <a:rPr lang="en-GB" sz="800" u="none" dirty="0">
                          <a:latin typeface="Comic Sans MS" panose="030F0702030302020204" pitchFamily="66" charset="0"/>
                        </a:rPr>
                        <a:t>To understand an increasing vocab of actions and objects. </a:t>
                      </a:r>
                      <a:endParaRPr lang="en-GB" sz="800" u="none"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Pupils to read an increasing range of words to identify people, places and objects.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start to use pronouns in writing.</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Begin to use pronouns </a:t>
                      </a:r>
                    </a:p>
                    <a:p>
                      <a:pPr marL="285750" indent="-285750">
                        <a:buFont typeface="Arial" panose="020B0604020202020204" pitchFamily="34" charset="0"/>
                        <a:buChar char="•"/>
                      </a:pPr>
                      <a:r>
                        <a:rPr lang="en-GB" sz="800" dirty="0">
                          <a:latin typeface="Comic Sans MS" panose="030F0702030302020204" pitchFamily="66" charset="0"/>
                        </a:rPr>
                        <a:t>Ask and answer questions in 1st, 2nd, 3rd person singular. </a:t>
                      </a:r>
                    </a:p>
                    <a:p>
                      <a:pPr marL="285750" indent="-285750">
                        <a:buFont typeface="Arial" panose="020B0604020202020204" pitchFamily="34" charset="0"/>
                        <a:buChar char="•"/>
                      </a:pPr>
                      <a:endParaRPr lang="en-GB" sz="800" dirty="0">
                        <a:latin typeface="Comic Sans MS" panose="030F0702030302020204" pitchFamily="66" charset="0"/>
                      </a:endParaRPr>
                    </a:p>
                  </a:txBody>
                  <a:tcPr/>
                </a:tc>
                <a:extLst>
                  <a:ext uri="{0D108BD9-81ED-4DB2-BD59-A6C34878D82A}">
                    <a16:rowId xmlns:a16="http://schemas.microsoft.com/office/drawing/2014/main" val="268751602"/>
                  </a:ext>
                </a:extLst>
              </a:tr>
              <a:tr h="370840">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Our School</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I can introduce myself and give a personalised response to a question in the target language.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To demonstrate an understanding of one or two simple classroom instructions. </a:t>
                      </a: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Follow a familiar text and identify the adjustable components.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Respond to a wide range of classroom instructions.</a:t>
                      </a:r>
                    </a:p>
                    <a:p>
                      <a:pPr marL="285750" indent="-285750">
                        <a:buFont typeface="Arial" panose="020B0604020202020204" pitchFamily="34" charset="0"/>
                        <a:buChar char="•"/>
                      </a:pPr>
                      <a:r>
                        <a:rPr lang="en-GB" sz="800" dirty="0">
                          <a:latin typeface="Comic Sans MS" panose="030F0702030302020204" pitchFamily="66" charset="0"/>
                        </a:rPr>
                        <a:t>Give a short presentation in a small group or with a partner e.g. a presentation about their preferred subject, themselves, school equipment, hobbies, etc.</a:t>
                      </a:r>
                    </a:p>
                  </a:txBody>
                  <a:tcPr/>
                </a:tc>
                <a:extLst>
                  <a:ext uri="{0D108BD9-81ED-4DB2-BD59-A6C34878D82A}">
                    <a16:rowId xmlns:a16="http://schemas.microsoft.com/office/drawing/2014/main" val="1802567251"/>
                  </a:ext>
                </a:extLst>
              </a:tr>
              <a:tr h="370840">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Time</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Using target language for a purpose such as exchanging information with support.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 To answer accurately to an increasing range of subjects in target language.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To be able to read and display understanding of words when presented within a familiar context.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285750" indent="-285750">
                        <a:buFont typeface="Arial" panose="020B0604020202020204" pitchFamily="34" charset="0"/>
                        <a:buChar char="•"/>
                      </a:pPr>
                      <a:r>
                        <a:rPr lang="en-GB" sz="800" dirty="0">
                          <a:latin typeface="Comic Sans MS" panose="030F0702030302020204" pitchFamily="66" charset="0"/>
                        </a:rPr>
                        <a:t> Identify and apply some basic singular/ plural words.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Recite a few lines from a story, poem or song with good pronunciation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Recognise numbers 1 – 31 and multiples of 10 up to one hundred and use this knowledge to work out age appropriate calculations. </a:t>
                      </a:r>
                    </a:p>
                    <a:p>
                      <a:pPr marL="0" indent="0">
                        <a:buFont typeface="Arial" panose="020B0604020202020204" pitchFamily="34" charset="0"/>
                        <a:buNone/>
                      </a:pPr>
                      <a:endParaRPr lang="en-GB" sz="800" dirty="0">
                        <a:latin typeface="Comic Sans MS" panose="030F0702030302020204" pitchFamily="66" charset="0"/>
                      </a:endParaRP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381989" y="72044"/>
            <a:ext cx="1198418" cy="369332"/>
          </a:xfrm>
          <a:prstGeom prst="rect">
            <a:avLst/>
          </a:prstGeom>
          <a:noFill/>
        </p:spPr>
        <p:txBody>
          <a:bodyPr wrap="square" rtlCol="0">
            <a:spAutoFit/>
          </a:bodyPr>
          <a:lstStyle/>
          <a:p>
            <a:r>
              <a:rPr lang="en-GB" dirty="0"/>
              <a:t>Year 5</a:t>
            </a:r>
          </a:p>
        </p:txBody>
      </p:sp>
    </p:spTree>
    <p:extLst>
      <p:ext uri="{BB962C8B-B14F-4D97-AF65-F5344CB8AC3E}">
        <p14:creationId xmlns:p14="http://schemas.microsoft.com/office/powerpoint/2010/main" val="2337834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492568804"/>
              </p:ext>
            </p:extLst>
          </p:nvPr>
        </p:nvGraphicFramePr>
        <p:xfrm>
          <a:off x="79828" y="537029"/>
          <a:ext cx="12032343" cy="7447953"/>
        </p:xfrm>
        <a:graphic>
          <a:graphicData uri="http://schemas.openxmlformats.org/drawingml/2006/table">
            <a:tbl>
              <a:tblPr firstRow="1" bandRow="1">
                <a:tableStyleId>{5C22544A-7EE6-4342-B048-85BDC9FD1C3A}</a:tableStyleId>
              </a:tblPr>
              <a:tblGrid>
                <a:gridCol w="4010781">
                  <a:extLst>
                    <a:ext uri="{9D8B030D-6E8A-4147-A177-3AD203B41FA5}">
                      <a16:colId xmlns:a16="http://schemas.microsoft.com/office/drawing/2014/main" val="237870386"/>
                    </a:ext>
                  </a:extLst>
                </a:gridCol>
                <a:gridCol w="4010781">
                  <a:extLst>
                    <a:ext uri="{9D8B030D-6E8A-4147-A177-3AD203B41FA5}">
                      <a16:colId xmlns:a16="http://schemas.microsoft.com/office/drawing/2014/main" val="4058568795"/>
                    </a:ext>
                  </a:extLst>
                </a:gridCol>
                <a:gridCol w="4010781">
                  <a:extLst>
                    <a:ext uri="{9D8B030D-6E8A-4147-A177-3AD203B41FA5}">
                      <a16:colId xmlns:a16="http://schemas.microsoft.com/office/drawing/2014/main" val="1166379611"/>
                    </a:ext>
                  </a:extLst>
                </a:gridCol>
              </a:tblGrid>
              <a:tr h="437553">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755228">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All around town</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use three or more words to a response.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Pupils an understanding of amassed vocab of actions and objects.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Pupils read an increasing range of symbols and objects.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 To draft a simple sentence using a support or word bank.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Understand a short texts using familiar language and be able to extract information to give simple answers in French and more complex answers in English. </a:t>
                      </a:r>
                    </a:p>
                    <a:p>
                      <a:pPr marL="285750" indent="-285750">
                        <a:buFont typeface="Arial" panose="020B0604020202020204" pitchFamily="34" charset="0"/>
                        <a:buChar char="•"/>
                      </a:pPr>
                      <a:r>
                        <a:rPr lang="en-GB" sz="800" dirty="0">
                          <a:latin typeface="Comic Sans MS" panose="030F0702030302020204" pitchFamily="66" charset="0"/>
                        </a:rPr>
                        <a:t>Write a few sentences using words banks and writing frames for support. </a:t>
                      </a:r>
                    </a:p>
                  </a:txBody>
                  <a:tcPr/>
                </a:tc>
                <a:extLst>
                  <a:ext uri="{0D108BD9-81ED-4DB2-BD59-A6C34878D82A}">
                    <a16:rowId xmlns:a16="http://schemas.microsoft.com/office/drawing/2014/main" val="4255725181"/>
                  </a:ext>
                </a:extLst>
              </a:tr>
              <a:tr h="755228">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On the move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to use an increasing vocabulary of actions and objects.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answer questions on an accumulative array of subjects in the target language.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distinguish symbols and words in familiar contexts.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Attempt to write and spell one or two simple words from memory.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Follow a text displayed in the classroom at the same as listening to it. </a:t>
                      </a:r>
                    </a:p>
                    <a:p>
                      <a:pPr marL="285750" indent="-285750">
                        <a:buFont typeface="Arial" panose="020B0604020202020204" pitchFamily="34" charset="0"/>
                        <a:buChar char="•"/>
                      </a:pPr>
                      <a:r>
                        <a:rPr lang="en-GB" sz="800" dirty="0">
                          <a:latin typeface="Comic Sans MS" panose="030F0702030302020204" pitchFamily="66" charset="0"/>
                        </a:rPr>
                        <a:t>Start to use pronouns with greater confidence.</a:t>
                      </a:r>
                    </a:p>
                  </a:txBody>
                  <a:tcPr/>
                </a:tc>
                <a:extLst>
                  <a:ext uri="{0D108BD9-81ED-4DB2-BD59-A6C34878D82A}">
                    <a16:rowId xmlns:a16="http://schemas.microsoft.com/office/drawing/2014/main" val="3634970887"/>
                  </a:ext>
                </a:extLst>
              </a:tr>
              <a:tr h="755228">
                <a:tc>
                  <a:txBody>
                    <a:bodyPr/>
                    <a:lstStyle/>
                    <a:p>
                      <a:r>
                        <a:rPr lang="en-GB" sz="800" dirty="0">
                          <a:latin typeface="Comic Sans MS" panose="030F0702030302020204" pitchFamily="66" charset="0"/>
                        </a:rPr>
                        <a:t>3-</a:t>
                      </a:r>
                    </a:p>
                    <a:p>
                      <a:pPr marL="285750" indent="-285750">
                        <a:buFont typeface="Arial" panose="020B0604020202020204" pitchFamily="34" charset="0"/>
                        <a:buChar char="•"/>
                      </a:pPr>
                      <a:r>
                        <a:rPr lang="en-GB" sz="800" dirty="0">
                          <a:latin typeface="Comic Sans MS" panose="030F0702030302020204" pitchFamily="66" charset="0"/>
                        </a:rPr>
                        <a:t>Going shopping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ask questions, with visual clues in the target language.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 and respond to word patterns.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 some familiar words with familiar written forms.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Experiment with including unfamiliar words in a sentence.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Begin to use a bilingual dictionary to check the meaning of new words.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Read familiar words, phrases and short sentences aloud with good pronunciation and begin to apply phonic knowledge when meeting new words.  Understand that symbols such as accents, cedillas and umlauts exist in the foreign language and that these affect the pronunciation of words (e.g. the pronunciation of </a:t>
                      </a:r>
                      <a:r>
                        <a:rPr lang="en-GB" sz="800" b="1" dirty="0">
                          <a:latin typeface="Comic Sans MS" panose="030F0702030302020204" pitchFamily="66" charset="0"/>
                        </a:rPr>
                        <a:t>café</a:t>
                      </a:r>
                      <a:r>
                        <a:rPr lang="en-GB" sz="800" dirty="0">
                          <a:latin typeface="Comic Sans MS" panose="030F0702030302020204" pitchFamily="66" charset="0"/>
                        </a:rPr>
                        <a:t> not </a:t>
                      </a:r>
                      <a:r>
                        <a:rPr lang="en-GB" sz="800" b="1" dirty="0">
                          <a:latin typeface="Comic Sans MS" panose="030F0702030302020204" pitchFamily="66" charset="0"/>
                        </a:rPr>
                        <a:t>cafe</a:t>
                      </a:r>
                      <a:r>
                        <a:rPr lang="en-GB" sz="800" dirty="0">
                          <a:latin typeface="Comic Sans MS" panose="030F0702030302020204" pitchFamily="66" charset="0"/>
                        </a:rPr>
                        <a:t>.)</a:t>
                      </a:r>
                    </a:p>
                  </a:txBody>
                  <a:tcPr/>
                </a:tc>
                <a:extLst>
                  <a:ext uri="{0D108BD9-81ED-4DB2-BD59-A6C34878D82A}">
                    <a16:rowId xmlns:a16="http://schemas.microsoft.com/office/drawing/2014/main" val="728757876"/>
                  </a:ext>
                </a:extLst>
              </a:tr>
              <a:tr h="755228">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Where in the world?</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Begin to pronounce words with more clarity.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listen and participate a range of songs, rhymes and stories.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decode sentences and can recognise English links.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spell familiar words correctly from memory.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Show willingness to have a go at writing new words using phonic knowledge </a:t>
                      </a:r>
                    </a:p>
                    <a:p>
                      <a:pPr marL="285750" indent="-285750">
                        <a:buFont typeface="Arial" panose="020B0604020202020204" pitchFamily="34" charset="0"/>
                        <a:buChar char="•"/>
                      </a:pPr>
                      <a:r>
                        <a:rPr lang="en-GB" sz="800" dirty="0">
                          <a:latin typeface="Comic Sans MS" panose="030F0702030302020204" pitchFamily="66" charset="0"/>
                        </a:rPr>
                        <a:t>Have the confidence to listen to longer texts that contain familiar and unfamiliar language and pick out some key points.</a:t>
                      </a:r>
                    </a:p>
                  </a:txBody>
                  <a:tcPr/>
                </a:tc>
                <a:extLst>
                  <a:ext uri="{0D108BD9-81ED-4DB2-BD59-A6C34878D82A}">
                    <a16:rowId xmlns:a16="http://schemas.microsoft.com/office/drawing/2014/main" val="268751602"/>
                  </a:ext>
                </a:extLst>
              </a:tr>
              <a:tr h="755228">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What’s the time?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Communicate with peers using simple, words, phrases and sentences.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listen attentively and understand everyday instructions and praise words.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read some words with confidence from a text.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write a sentence containing one connective.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Write two to three simple sentences from memory and know how to apply strategies to help them with memorisation. </a:t>
                      </a:r>
                    </a:p>
                    <a:p>
                      <a:pPr marL="285750" indent="-285750">
                        <a:buFont typeface="Arial" panose="020B0604020202020204" pitchFamily="34" charset="0"/>
                        <a:buChar char="•"/>
                      </a:pPr>
                      <a:r>
                        <a:rPr lang="en-GB" sz="800" dirty="0">
                          <a:latin typeface="Comic Sans MS" panose="030F0702030302020204" pitchFamily="66" charset="0"/>
                        </a:rPr>
                        <a:t>Ask and answer questions in 1st, 2nd, 3rd person singular. </a:t>
                      </a:r>
                    </a:p>
                  </a:txBody>
                  <a:tcPr/>
                </a:tc>
                <a:extLst>
                  <a:ext uri="{0D108BD9-81ED-4DB2-BD59-A6C34878D82A}">
                    <a16:rowId xmlns:a16="http://schemas.microsoft.com/office/drawing/2014/main" val="1802567251"/>
                  </a:ext>
                </a:extLst>
              </a:tr>
              <a:tr h="605783">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Holidays and hobbies</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Us correct pronunciation of familiar words.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To listen,  use and apply a variety of voices.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dirty="0">
                          <a:latin typeface="Comic Sans MS" panose="030F0702030302020204" pitchFamily="66" charset="0"/>
                        </a:rPr>
                        <a:t> I can read aloud in chorus with confidence and enjoyment from a known text. </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 To include a second party within a sentence (e.g. </a:t>
                      </a:r>
                      <a:r>
                        <a:rPr lang="en-GB" sz="800" dirty="0" err="1">
                          <a:latin typeface="Comic Sans MS" panose="030F0702030302020204" pitchFamily="66" charset="0"/>
                        </a:rPr>
                        <a:t>J’aime</a:t>
                      </a:r>
                      <a:r>
                        <a:rPr lang="en-GB" sz="800" dirty="0">
                          <a:latin typeface="Comic Sans MS" panose="030F0702030302020204" pitchFamily="66" charset="0"/>
                        </a:rPr>
                        <a:t> le foot et </a:t>
                      </a:r>
                      <a:r>
                        <a:rPr lang="en-GB" sz="800" dirty="0" err="1">
                          <a:latin typeface="Comic Sans MS" panose="030F0702030302020204" pitchFamily="66" charset="0"/>
                        </a:rPr>
                        <a:t>il</a:t>
                      </a:r>
                      <a:r>
                        <a:rPr lang="en-GB" sz="800" dirty="0">
                          <a:latin typeface="Comic Sans MS" panose="030F0702030302020204" pitchFamily="66" charset="0"/>
                        </a:rPr>
                        <a:t> </a:t>
                      </a:r>
                      <a:r>
                        <a:rPr lang="en-GB" sz="800" dirty="0" err="1">
                          <a:latin typeface="Comic Sans MS" panose="030F0702030302020204" pitchFamily="66" charset="0"/>
                        </a:rPr>
                        <a:t>aime</a:t>
                      </a:r>
                      <a:r>
                        <a:rPr lang="en-GB" sz="800" dirty="0">
                          <a:latin typeface="Comic Sans MS" panose="030F0702030302020204" pitchFamily="66" charset="0"/>
                        </a:rPr>
                        <a:t> le rugby).</a:t>
                      </a:r>
                    </a:p>
                    <a:p>
                      <a:endParaRPr lang="en-GB" sz="800" dirty="0">
                        <a:latin typeface="Comic Sans MS" panose="030F0702030302020204" pitchFamily="66" charset="0"/>
                      </a:endParaRP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Place high frequency adjectives e.g. colour and size in the correct order and observe that endings can change according to gender of the nouns they describe.</a:t>
                      </a:r>
                    </a:p>
                    <a:p>
                      <a:pPr marL="285750" indent="-285750">
                        <a:buFont typeface="Arial" panose="020B0604020202020204" pitchFamily="34" charset="0"/>
                        <a:buChar char="•"/>
                      </a:pPr>
                      <a:r>
                        <a:rPr lang="en-GB" sz="800" dirty="0">
                          <a:latin typeface="Comic Sans MS" panose="030F0702030302020204" pitchFamily="66" charset="0"/>
                        </a:rPr>
                        <a:t>Form the negative to give answers to simple questions about likes/dislikes e.g. I don’t like …. with increasing accuracy.  </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280390" y="102259"/>
            <a:ext cx="1198418" cy="369332"/>
          </a:xfrm>
          <a:prstGeom prst="rect">
            <a:avLst/>
          </a:prstGeom>
          <a:noFill/>
        </p:spPr>
        <p:txBody>
          <a:bodyPr wrap="square" rtlCol="0">
            <a:spAutoFit/>
          </a:bodyPr>
          <a:lstStyle/>
          <a:p>
            <a:r>
              <a:rPr lang="en-GB" dirty="0"/>
              <a:t>Year 6</a:t>
            </a:r>
          </a:p>
        </p:txBody>
      </p:sp>
    </p:spTree>
    <p:extLst>
      <p:ext uri="{BB962C8B-B14F-4D97-AF65-F5344CB8AC3E}">
        <p14:creationId xmlns:p14="http://schemas.microsoft.com/office/powerpoint/2010/main" val="1452497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1497426172"/>
              </p:ext>
            </p:extLst>
          </p:nvPr>
        </p:nvGraphicFramePr>
        <p:xfrm>
          <a:off x="61883" y="491251"/>
          <a:ext cx="11966634" cy="8634039"/>
        </p:xfrm>
        <a:graphic>
          <a:graphicData uri="http://schemas.openxmlformats.org/drawingml/2006/table">
            <a:tbl>
              <a:tblPr firstRow="1" bandRow="1">
                <a:tableStyleId>{5C22544A-7EE6-4342-B048-85BDC9FD1C3A}</a:tableStyleId>
              </a:tblPr>
              <a:tblGrid>
                <a:gridCol w="3988878">
                  <a:extLst>
                    <a:ext uri="{9D8B030D-6E8A-4147-A177-3AD203B41FA5}">
                      <a16:colId xmlns:a16="http://schemas.microsoft.com/office/drawing/2014/main" val="237870386"/>
                    </a:ext>
                  </a:extLst>
                </a:gridCol>
                <a:gridCol w="3988878">
                  <a:extLst>
                    <a:ext uri="{9D8B030D-6E8A-4147-A177-3AD203B41FA5}">
                      <a16:colId xmlns:a16="http://schemas.microsoft.com/office/drawing/2014/main" val="4058568795"/>
                    </a:ext>
                  </a:extLst>
                </a:gridCol>
                <a:gridCol w="3988878">
                  <a:extLst>
                    <a:ext uri="{9D8B030D-6E8A-4147-A177-3AD203B41FA5}">
                      <a16:colId xmlns:a16="http://schemas.microsoft.com/office/drawing/2014/main" val="1166379611"/>
                    </a:ext>
                  </a:extLst>
                </a:gridCol>
              </a:tblGrid>
              <a:tr h="892119">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892119">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Getting to know you</a:t>
                      </a:r>
                    </a:p>
                  </a:txBody>
                  <a:tcPr/>
                </a:tc>
                <a:tc>
                  <a:txBody>
                    <a:bodyPr/>
                    <a:lstStyle/>
                    <a:p>
                      <a:pPr marL="0" indent="0">
                        <a:buFont typeface="Arial" panose="020B0604020202020204" pitchFamily="34" charset="0"/>
                        <a:buNone/>
                      </a:pPr>
                      <a:r>
                        <a:rPr lang="en-GB" sz="800" u="sng" dirty="0">
                          <a:latin typeface="Comic Sans MS" panose="030F0702030302020204" pitchFamily="66" charset="0"/>
                        </a:rPr>
                        <a:t>Speaking</a:t>
                      </a:r>
                    </a:p>
                    <a:p>
                      <a:pPr marL="285750" indent="-285750">
                        <a:buFont typeface="Arial" panose="020B0604020202020204" pitchFamily="34" charset="0"/>
                        <a:buChar char="•"/>
                      </a:pPr>
                      <a:r>
                        <a:rPr lang="en-GB" sz="800" dirty="0">
                          <a:latin typeface="Comic Sans MS" panose="030F0702030302020204" pitchFamily="66" charset="0"/>
                        </a:rPr>
                        <a:t>  To understand the conventions such as talking and taking turns to speak and the values of others contributions. </a:t>
                      </a:r>
                    </a:p>
                    <a:p>
                      <a:pPr marL="0" indent="0">
                        <a:buFont typeface="Arial" panose="020B0604020202020204" pitchFamily="34" charset="0"/>
                        <a:buNone/>
                      </a:pPr>
                      <a:r>
                        <a:rPr lang="en-GB" sz="800" u="sng" dirty="0">
                          <a:latin typeface="Comic Sans MS" panose="030F0702030302020204" pitchFamily="66" charset="0"/>
                        </a:rPr>
                        <a:t>Listening</a:t>
                      </a:r>
                    </a:p>
                    <a:p>
                      <a:pPr marL="285750" indent="-285750">
                        <a:buFont typeface="Arial" panose="020B0604020202020204" pitchFamily="34" charset="0"/>
                        <a:buChar char="•"/>
                      </a:pPr>
                      <a:r>
                        <a:rPr lang="en-GB" sz="800" dirty="0">
                          <a:latin typeface="Comic Sans MS" panose="030F0702030302020204" pitchFamily="66" charset="0"/>
                        </a:rPr>
                        <a:t>  Identify sound patterns and repetitions within words.</a:t>
                      </a:r>
                      <a:endParaRPr lang="en-GB" sz="800" dirty="0">
                        <a:solidFill>
                          <a:srgbClr val="FF0000"/>
                        </a:solidFill>
                        <a:latin typeface="Comic Sans MS" panose="030F0702030302020204" pitchFamily="66" charset="0"/>
                      </a:endParaRPr>
                    </a:p>
                    <a:p>
                      <a:pPr marL="0" indent="0">
                        <a:buFont typeface="Arial" panose="020B0604020202020204" pitchFamily="34" charset="0"/>
                        <a:buNone/>
                      </a:pPr>
                      <a:r>
                        <a:rPr lang="en-GB" sz="800" u="sng" dirty="0">
                          <a:latin typeface="Comic Sans MS" panose="030F0702030302020204" pitchFamily="66" charset="0"/>
                        </a:rPr>
                        <a:t>Reading</a:t>
                      </a:r>
                    </a:p>
                    <a:p>
                      <a:pPr marL="285750" indent="-285750">
                        <a:buFont typeface="Arial" panose="020B0604020202020204" pitchFamily="34" charset="0"/>
                        <a:buChar char="•"/>
                      </a:pPr>
                      <a:r>
                        <a:rPr lang="en-GB" sz="800" u="none" dirty="0">
                          <a:latin typeface="Comic Sans MS" panose="030F0702030302020204" pitchFamily="66" charset="0"/>
                        </a:rPr>
                        <a:t> Confidently follow or read aloud from a short piece of writing/ paragraph.</a:t>
                      </a:r>
                    </a:p>
                    <a:p>
                      <a:pPr marL="0" indent="0">
                        <a:buFont typeface="Arial" panose="020B0604020202020204" pitchFamily="34" charset="0"/>
                        <a:buNone/>
                      </a:pPr>
                      <a:r>
                        <a:rPr lang="en-GB" sz="800" u="sng" dirty="0">
                          <a:latin typeface="Comic Sans MS" panose="030F0702030302020204" pitchFamily="66" charset="0"/>
                        </a:rPr>
                        <a:t>Writing</a:t>
                      </a:r>
                    </a:p>
                    <a:p>
                      <a:pPr marL="171450" indent="-171450">
                        <a:buFont typeface="Arial" panose="020B0604020202020204" pitchFamily="34" charset="0"/>
                        <a:buChar char="•"/>
                      </a:pPr>
                      <a:r>
                        <a:rPr lang="en-GB" sz="800" dirty="0">
                          <a:latin typeface="Comic Sans MS" panose="030F0702030302020204" pitchFamily="66" charset="0"/>
                        </a:rPr>
                        <a:t> Pupils begin to spell high frequency words with greater accuracy.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Have the confidence to listen to longer texts that contain familiar and unfamiliar language and pick out some key points.</a:t>
                      </a:r>
                    </a:p>
                    <a:p>
                      <a:pPr marL="285750" indent="-285750">
                        <a:buFont typeface="Arial" panose="020B0604020202020204" pitchFamily="34" charset="0"/>
                        <a:buChar char="•"/>
                      </a:pPr>
                      <a:r>
                        <a:rPr lang="en-GB" sz="800" dirty="0">
                          <a:latin typeface="Comic Sans MS" panose="030F0702030302020204" pitchFamily="66" charset="0"/>
                        </a:rPr>
                        <a:t>Have the vocabulary to give the opinions they want to express. </a:t>
                      </a:r>
                    </a:p>
                  </a:txBody>
                  <a:tcPr/>
                </a:tc>
                <a:extLst>
                  <a:ext uri="{0D108BD9-81ED-4DB2-BD59-A6C34878D82A}">
                    <a16:rowId xmlns:a16="http://schemas.microsoft.com/office/drawing/2014/main" val="4255725181"/>
                  </a:ext>
                </a:extLst>
              </a:tr>
              <a:tr h="892119">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French stories/ fiction</a:t>
                      </a:r>
                    </a:p>
                    <a:p>
                      <a:pPr marL="285750" indent="-285750">
                        <a:buFont typeface="Arial" panose="020B0604020202020204" pitchFamily="34" charset="0"/>
                        <a:buChar char="•"/>
                      </a:pPr>
                      <a:r>
                        <a:rPr lang="en-GB" sz="800" dirty="0">
                          <a:latin typeface="Comic Sans MS" panose="030F0702030302020204" pitchFamily="66" charset="0"/>
                        </a:rPr>
                        <a:t>Christmas in France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ask questions stimulated from a text.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identify  and distinguish  diverse expressions.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familiar with some familiar words in written form.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to write some familiar phrases using a model.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Understanding differences and similarities in conventions between cultures. </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Identify specific sounds in familiar and unfamiliar words. </a:t>
                      </a:r>
                    </a:p>
                    <a:p>
                      <a:pPr marL="285750" indent="-285750">
                        <a:buFont typeface="Arial" panose="020B0604020202020204" pitchFamily="34" charset="0"/>
                        <a:buChar char="•"/>
                      </a:pPr>
                      <a:r>
                        <a:rPr lang="en-GB" sz="800" dirty="0">
                          <a:latin typeface="Comic Sans MS" panose="030F0702030302020204" pitchFamily="66" charset="0"/>
                        </a:rPr>
                        <a:t>Begin to understand and use future tense in spoken language. </a:t>
                      </a:r>
                    </a:p>
                  </a:txBody>
                  <a:tcPr/>
                </a:tc>
                <a:extLst>
                  <a:ext uri="{0D108BD9-81ED-4DB2-BD59-A6C34878D82A}">
                    <a16:rowId xmlns:a16="http://schemas.microsoft.com/office/drawing/2014/main" val="3634970887"/>
                  </a:ext>
                </a:extLst>
              </a:tr>
              <a:tr h="892119">
                <a:tc>
                  <a:txBody>
                    <a:bodyPr/>
                    <a:lstStyle/>
                    <a:p>
                      <a:r>
                        <a:rPr lang="en-GB" sz="800" dirty="0">
                          <a:latin typeface="Comic Sans MS" panose="030F0702030302020204" pitchFamily="66" charset="0"/>
                        </a:rPr>
                        <a:t>3-</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All about ourselves and the community </a:t>
                      </a:r>
                    </a:p>
                    <a:p>
                      <a:endParaRPr lang="en-GB" sz="8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memorise and present a short text.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 ways people may describe and the key words.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recognise familiar word/ phrase patterns.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Use a dictionary to check the spelling of words.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Identify numbers confidently to 50 and beginning to become familiar with numbers to 100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Have the confidence to listen to longer texts that contain familiar and unfamiliar language and pick out some key points.</a:t>
                      </a:r>
                    </a:p>
                    <a:p>
                      <a:pPr marL="0" indent="0">
                        <a:buFont typeface="Arial" panose="020B0604020202020204" pitchFamily="34" charset="0"/>
                        <a:buNone/>
                      </a:pPr>
                      <a:endParaRPr lang="en-GB" sz="800" dirty="0">
                        <a:latin typeface="Comic Sans MS" panose="030F0702030302020204" pitchFamily="66" charset="0"/>
                      </a:endParaRPr>
                    </a:p>
                  </a:txBody>
                  <a:tcPr/>
                </a:tc>
                <a:extLst>
                  <a:ext uri="{0D108BD9-81ED-4DB2-BD59-A6C34878D82A}">
                    <a16:rowId xmlns:a16="http://schemas.microsoft.com/office/drawing/2014/main" val="728757876"/>
                  </a:ext>
                </a:extLst>
              </a:tr>
              <a:tr h="892119">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That’s tasty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use accurate pronunciations of familiar words.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listen to and identify words and short phrases.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able to follow a text whilst listening and reading saying some of the text. </a:t>
                      </a:r>
                      <a:endPar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Change elements in a given text e.g. ingredients, colour and size of a planet.</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a:tc>
                <a:tc>
                  <a:txBody>
                    <a:bodyPr/>
                    <a:lstStyle/>
                    <a:p>
                      <a:r>
                        <a:rPr lang="en-GB" sz="800" dirty="0">
                          <a:latin typeface="Comic Sans MS" panose="030F0702030302020204" pitchFamily="66" charset="0"/>
                        </a:rPr>
                        <a:t>• Enjoy the challenge of meeting unfamiliar language </a:t>
                      </a:r>
                    </a:p>
                    <a:p>
                      <a:r>
                        <a:rPr lang="en-GB" sz="800" dirty="0">
                          <a:latin typeface="Comic Sans MS" panose="030F0702030302020204" pitchFamily="66" charset="0"/>
                        </a:rPr>
                        <a:t>• Perform a role-play, recite a short poem with confidence and with accurate pronunciation, using appropriate tone and intonation.  </a:t>
                      </a:r>
                    </a:p>
                  </a:txBody>
                  <a:tcPr/>
                </a:tc>
                <a:extLst>
                  <a:ext uri="{0D108BD9-81ED-4DB2-BD59-A6C34878D82A}">
                    <a16:rowId xmlns:a16="http://schemas.microsoft.com/office/drawing/2014/main" val="268751602"/>
                  </a:ext>
                </a:extLst>
              </a:tr>
              <a:tr h="892119">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School Life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can ask a wide range of questions.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Follow a range of songs, games and poems.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Pupils to read a wider range of words, phrases and sentences aloud.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Experiment building short sentences from memory.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be able to identify common elements from other cultures.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Use spontaneously, a limited range of phrases and sentences to seek clarification and help.</a:t>
                      </a:r>
                    </a:p>
                    <a:p>
                      <a:pPr marL="285750" indent="-285750">
                        <a:buFont typeface="Arial" panose="020B0604020202020204" pitchFamily="34" charset="0"/>
                        <a:buChar char="•"/>
                      </a:pPr>
                      <a:r>
                        <a:rPr lang="en-GB" sz="800" dirty="0">
                          <a:latin typeface="Comic Sans MS" panose="030F0702030302020204" pitchFamily="66" charset="0"/>
                        </a:rPr>
                        <a:t>Apply the alphabet with increasing accuracy. </a:t>
                      </a:r>
                    </a:p>
                  </a:txBody>
                  <a:tcPr/>
                </a:tc>
                <a:extLst>
                  <a:ext uri="{0D108BD9-81ED-4DB2-BD59-A6C34878D82A}">
                    <a16:rowId xmlns:a16="http://schemas.microsoft.com/office/drawing/2014/main" val="1802567251"/>
                  </a:ext>
                </a:extLst>
              </a:tr>
              <a:tr h="892119">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Time Travelling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be able to able a range of simple sentence openers and connectives to short sentences.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Listen attentively and understand more complex phrases and sentences.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Read a variety of short simple texts in different formats and in different contexts.</a:t>
                      </a:r>
                      <a:endPar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Write three or four sentences using a word/phrase bank linked to a recent area of learning such as a meal, a scene, the weather, a planet.</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 Use simple conjunctions so that they can create more complex sentences.</a:t>
                      </a:r>
                    </a:p>
                    <a:p>
                      <a:pPr marL="285750" indent="-285750">
                        <a:buFont typeface="Arial" panose="020B0604020202020204" pitchFamily="34" charset="0"/>
                        <a:buChar char="•"/>
                      </a:pPr>
                      <a:r>
                        <a:rPr lang="en-GB" sz="800" dirty="0">
                          <a:latin typeface="Comic Sans MS" panose="030F0702030302020204" pitchFamily="66" charset="0"/>
                        </a:rPr>
                        <a:t> Give constructive feedback to classmates. </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163483" y="121919"/>
            <a:ext cx="1198418" cy="369332"/>
          </a:xfrm>
          <a:prstGeom prst="rect">
            <a:avLst/>
          </a:prstGeom>
          <a:noFill/>
        </p:spPr>
        <p:txBody>
          <a:bodyPr wrap="square" rtlCol="0">
            <a:spAutoFit/>
          </a:bodyPr>
          <a:lstStyle/>
          <a:p>
            <a:r>
              <a:rPr lang="en-GB" dirty="0"/>
              <a:t>Year 7</a:t>
            </a:r>
          </a:p>
        </p:txBody>
      </p:sp>
    </p:spTree>
    <p:extLst>
      <p:ext uri="{BB962C8B-B14F-4D97-AF65-F5344CB8AC3E}">
        <p14:creationId xmlns:p14="http://schemas.microsoft.com/office/powerpoint/2010/main" val="3604017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77D02E2-8518-491E-B8E0-12881A0DAEB0}"/>
              </a:ext>
            </a:extLst>
          </p:cNvPr>
          <p:cNvGraphicFramePr>
            <a:graphicFrameLocks noGrp="1"/>
          </p:cNvGraphicFramePr>
          <p:nvPr>
            <p:extLst>
              <p:ext uri="{D42A27DB-BD31-4B8C-83A1-F6EECF244321}">
                <p14:modId xmlns:p14="http://schemas.microsoft.com/office/powerpoint/2010/main" val="4000434951"/>
              </p:ext>
            </p:extLst>
          </p:nvPr>
        </p:nvGraphicFramePr>
        <p:xfrm>
          <a:off x="61883" y="491251"/>
          <a:ext cx="11966634" cy="9609399"/>
        </p:xfrm>
        <a:graphic>
          <a:graphicData uri="http://schemas.openxmlformats.org/drawingml/2006/table">
            <a:tbl>
              <a:tblPr firstRow="1" bandRow="1">
                <a:tableStyleId>{5C22544A-7EE6-4342-B048-85BDC9FD1C3A}</a:tableStyleId>
              </a:tblPr>
              <a:tblGrid>
                <a:gridCol w="3988878">
                  <a:extLst>
                    <a:ext uri="{9D8B030D-6E8A-4147-A177-3AD203B41FA5}">
                      <a16:colId xmlns:a16="http://schemas.microsoft.com/office/drawing/2014/main" val="237870386"/>
                    </a:ext>
                  </a:extLst>
                </a:gridCol>
                <a:gridCol w="3988878">
                  <a:extLst>
                    <a:ext uri="{9D8B030D-6E8A-4147-A177-3AD203B41FA5}">
                      <a16:colId xmlns:a16="http://schemas.microsoft.com/office/drawing/2014/main" val="4058568795"/>
                    </a:ext>
                  </a:extLst>
                </a:gridCol>
                <a:gridCol w="3988878">
                  <a:extLst>
                    <a:ext uri="{9D8B030D-6E8A-4147-A177-3AD203B41FA5}">
                      <a16:colId xmlns:a16="http://schemas.microsoft.com/office/drawing/2014/main" val="1166379611"/>
                    </a:ext>
                  </a:extLst>
                </a:gridCol>
              </a:tblGrid>
              <a:tr h="892119">
                <a:tc>
                  <a:txBody>
                    <a:bodyPr/>
                    <a:lstStyle/>
                    <a:p>
                      <a:pPr algn="ctr"/>
                      <a:r>
                        <a:rPr lang="en-GB" sz="800" u="sng" dirty="0">
                          <a:latin typeface="Comic Sans MS" panose="030F0702030302020204" pitchFamily="66" charset="0"/>
                        </a:rPr>
                        <a:t>Term</a:t>
                      </a:r>
                    </a:p>
                  </a:txBody>
                  <a:tcPr/>
                </a:tc>
                <a:tc>
                  <a:txBody>
                    <a:bodyPr/>
                    <a:lstStyle/>
                    <a:p>
                      <a:pPr algn="ctr"/>
                      <a:r>
                        <a:rPr lang="en-GB" sz="800" u="sng" dirty="0">
                          <a:latin typeface="Comic Sans MS" panose="030F0702030302020204" pitchFamily="66" charset="0"/>
                        </a:rPr>
                        <a:t>Skills</a:t>
                      </a:r>
                    </a:p>
                  </a:txBody>
                  <a:tcPr/>
                </a:tc>
                <a:tc>
                  <a:txBody>
                    <a:bodyPr/>
                    <a:lstStyle/>
                    <a:p>
                      <a:pPr algn="ctr"/>
                      <a:r>
                        <a:rPr lang="en-GB" sz="800" u="sng" dirty="0">
                          <a:latin typeface="Comic Sans MS" panose="030F0702030302020204" pitchFamily="66" charset="0"/>
                        </a:rPr>
                        <a:t>Knowledge </a:t>
                      </a:r>
                    </a:p>
                  </a:txBody>
                  <a:tcPr/>
                </a:tc>
                <a:extLst>
                  <a:ext uri="{0D108BD9-81ED-4DB2-BD59-A6C34878D82A}">
                    <a16:rowId xmlns:a16="http://schemas.microsoft.com/office/drawing/2014/main" val="479719623"/>
                  </a:ext>
                </a:extLst>
              </a:tr>
              <a:tr h="892119">
                <a:tc>
                  <a:txBody>
                    <a:bodyPr/>
                    <a:lstStyle/>
                    <a:p>
                      <a:r>
                        <a:rPr lang="en-GB" sz="800" dirty="0">
                          <a:latin typeface="Comic Sans MS" panose="030F0702030302020204" pitchFamily="66" charset="0"/>
                        </a:rPr>
                        <a:t> 1-</a:t>
                      </a:r>
                    </a:p>
                    <a:p>
                      <a:pPr marL="285750" indent="-285750">
                        <a:buFont typeface="Arial" panose="020B0604020202020204" pitchFamily="34" charset="0"/>
                        <a:buChar char="•"/>
                      </a:pPr>
                      <a:r>
                        <a:rPr lang="en-GB" sz="800" dirty="0">
                          <a:latin typeface="Comic Sans MS" panose="030F0702030302020204" pitchFamily="66" charset="0"/>
                        </a:rPr>
                        <a:t>Friends and family</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participate in short group conversations.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listen and join in with new songs and poems.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Read and understand familiar texts.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To apply the appropriate language structures to written text.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Identifying similarities and differences between life in the UK and elsewhere. </a:t>
                      </a:r>
                    </a:p>
                  </a:txBody>
                  <a:tcPr/>
                </a:tc>
                <a:tc>
                  <a:txBody>
                    <a:bodyPr/>
                    <a:lstStyle/>
                    <a:p>
                      <a:pPr marL="171450" indent="-171450">
                        <a:buFont typeface="Arial" panose="020B0604020202020204" pitchFamily="34" charset="0"/>
                        <a:buChar char="•"/>
                      </a:pPr>
                      <a:r>
                        <a:rPr lang="en-GB" sz="800" dirty="0">
                          <a:latin typeface="Comic Sans MS" panose="030F0702030302020204" pitchFamily="66" charset="0"/>
                        </a:rPr>
                        <a:t>Work well with a partner to work out a short text containing familiar and unfamiliar language. </a:t>
                      </a:r>
                    </a:p>
                    <a:p>
                      <a:pPr marL="171450" indent="-171450">
                        <a:buFont typeface="Arial" panose="020B0604020202020204" pitchFamily="34" charset="0"/>
                        <a:buChar char="•"/>
                      </a:pPr>
                      <a:r>
                        <a:rPr lang="en-GB" sz="800" dirty="0">
                          <a:latin typeface="Comic Sans MS" panose="030F0702030302020204" pitchFamily="66" charset="0"/>
                        </a:rPr>
                        <a:t>Write three or four sentences using word/phrase bank.</a:t>
                      </a:r>
                    </a:p>
                  </a:txBody>
                  <a:tcPr/>
                </a:tc>
                <a:extLst>
                  <a:ext uri="{0D108BD9-81ED-4DB2-BD59-A6C34878D82A}">
                    <a16:rowId xmlns:a16="http://schemas.microsoft.com/office/drawing/2014/main" val="4255725181"/>
                  </a:ext>
                </a:extLst>
              </a:tr>
              <a:tr h="892119">
                <a:tc>
                  <a:txBody>
                    <a:bodyPr/>
                    <a:lstStyle/>
                    <a:p>
                      <a:r>
                        <a:rPr lang="en-GB" sz="800" dirty="0">
                          <a:latin typeface="Comic Sans MS" panose="030F0702030302020204" pitchFamily="66" charset="0"/>
                        </a:rPr>
                        <a:t>2-</a:t>
                      </a:r>
                    </a:p>
                    <a:p>
                      <a:pPr marL="285750" indent="-285750">
                        <a:buFont typeface="Arial" panose="020B0604020202020204" pitchFamily="34" charset="0"/>
                        <a:buChar char="•"/>
                      </a:pPr>
                      <a:r>
                        <a:rPr lang="en-GB" sz="800" dirty="0">
                          <a:latin typeface="Comic Sans MS" panose="030F0702030302020204" pitchFamily="66" charset="0"/>
                        </a:rPr>
                        <a:t>Shopping in France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give short presentations using models.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identify main parts when listening to short spoken passage.</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 and follow the main points of an instructional text.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begin to grasp genders and use them within writing.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Recognise symbols and objects that represent other cultures.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Enjoy the challenge of working out the meaning of unfamiliar language.</a:t>
                      </a:r>
                    </a:p>
                    <a:p>
                      <a:pPr marL="285750" indent="-285750">
                        <a:buFont typeface="Arial" panose="020B0604020202020204" pitchFamily="34" charset="0"/>
                        <a:buChar char="•"/>
                      </a:pPr>
                      <a:r>
                        <a:rPr lang="en-GB" sz="800" dirty="0">
                          <a:latin typeface="Comic Sans MS" panose="030F0702030302020204" pitchFamily="66" charset="0"/>
                        </a:rPr>
                        <a:t>Adapt endings to familiar adjectives with increasing accuracy</a:t>
                      </a:r>
                    </a:p>
                  </a:txBody>
                  <a:tcPr/>
                </a:tc>
                <a:extLst>
                  <a:ext uri="{0D108BD9-81ED-4DB2-BD59-A6C34878D82A}">
                    <a16:rowId xmlns:a16="http://schemas.microsoft.com/office/drawing/2014/main" val="3634970887"/>
                  </a:ext>
                </a:extLst>
              </a:tr>
              <a:tr h="892119">
                <a:tc>
                  <a:txBody>
                    <a:bodyPr/>
                    <a:lstStyle/>
                    <a:p>
                      <a:r>
                        <a:rPr lang="en-GB" sz="800" dirty="0">
                          <a:latin typeface="Comic Sans MS" panose="030F0702030302020204" pitchFamily="66" charset="0"/>
                        </a:rPr>
                        <a:t>3-</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All in a day</a:t>
                      </a:r>
                    </a:p>
                    <a:p>
                      <a:endParaRPr lang="en-GB" sz="8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Use accurate pronunciation of familiar words.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listen and participate in target language exercises/ activities.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 can read and give my own opinion with detail from a text (in the target language) in English.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Pupils recognise stereotypes linked to different countries.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Read familiar words, phrases and short sentences aloud confidently and with accurate pronunciation and good intonation.</a:t>
                      </a:r>
                    </a:p>
                    <a:p>
                      <a:pPr marL="285750" indent="-285750">
                        <a:buFont typeface="Arial" panose="020B0604020202020204" pitchFamily="34" charset="0"/>
                        <a:buChar char="•"/>
                      </a:pPr>
                      <a:r>
                        <a:rPr lang="en-GB" sz="800" dirty="0">
                          <a:latin typeface="Comic Sans MS" panose="030F0702030302020204" pitchFamily="66" charset="0"/>
                        </a:rPr>
                        <a:t> Start to apply correct endings to a few possessive articles.</a:t>
                      </a:r>
                    </a:p>
                  </a:txBody>
                  <a:tcPr/>
                </a:tc>
                <a:extLst>
                  <a:ext uri="{0D108BD9-81ED-4DB2-BD59-A6C34878D82A}">
                    <a16:rowId xmlns:a16="http://schemas.microsoft.com/office/drawing/2014/main" val="728757876"/>
                  </a:ext>
                </a:extLst>
              </a:tr>
              <a:tr h="892119">
                <a:tc>
                  <a:txBody>
                    <a:bodyPr/>
                    <a:lstStyle/>
                    <a:p>
                      <a:r>
                        <a:rPr lang="en-GB" sz="800" dirty="0">
                          <a:latin typeface="Comic Sans MS" panose="030F0702030302020204" pitchFamily="66" charset="0"/>
                        </a:rPr>
                        <a:t>4-</a:t>
                      </a:r>
                    </a:p>
                    <a:p>
                      <a:pPr marL="285750" indent="-285750">
                        <a:buFont typeface="Arial" panose="020B0604020202020204" pitchFamily="34" charset="0"/>
                        <a:buChar char="•"/>
                      </a:pPr>
                      <a:r>
                        <a:rPr lang="en-GB" sz="800" dirty="0">
                          <a:latin typeface="Comic Sans MS" panose="030F0702030302020204" pitchFamily="66" charset="0"/>
                        </a:rPr>
                        <a:t>French Easter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Give short presentations in a clear audible voice.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Have some understanding of how to use the past tense. </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 and apply basic words discovered in a dictionary.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Seek clarification of meaning How is that written in Target language? I don’t understand. What does this say?</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 can show how we do things differently and celebrate variances.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Apply phonic knowledge when meeting new words. </a:t>
                      </a:r>
                    </a:p>
                    <a:p>
                      <a:pPr marL="285750" indent="-285750">
                        <a:buFont typeface="Arial" panose="020B0604020202020204" pitchFamily="34" charset="0"/>
                        <a:buChar char="•"/>
                      </a:pPr>
                      <a:r>
                        <a:rPr lang="en-GB" sz="800" dirty="0">
                          <a:latin typeface="Comic Sans MS" panose="030F0702030302020204" pitchFamily="66" charset="0"/>
                        </a:rPr>
                        <a:t>Use a bilingual dictionary and word banks to check spelling.</a:t>
                      </a:r>
                    </a:p>
                  </a:txBody>
                  <a:tcPr/>
                </a:tc>
                <a:extLst>
                  <a:ext uri="{0D108BD9-81ED-4DB2-BD59-A6C34878D82A}">
                    <a16:rowId xmlns:a16="http://schemas.microsoft.com/office/drawing/2014/main" val="268751602"/>
                  </a:ext>
                </a:extLst>
              </a:tr>
              <a:tr h="892119">
                <a:tc>
                  <a:txBody>
                    <a:bodyPr/>
                    <a:lstStyle/>
                    <a:p>
                      <a:r>
                        <a:rPr lang="en-GB" sz="800" dirty="0">
                          <a:latin typeface="Comic Sans MS" panose="030F0702030302020204" pitchFamily="66" charset="0"/>
                        </a:rPr>
                        <a:t>5-</a:t>
                      </a:r>
                    </a:p>
                    <a:p>
                      <a:pPr marL="285750" indent="-285750">
                        <a:buFont typeface="Arial" panose="020B0604020202020204" pitchFamily="34" charset="0"/>
                        <a:buChar char="•"/>
                      </a:pPr>
                      <a:r>
                        <a:rPr lang="en-GB" sz="800" dirty="0">
                          <a:latin typeface="Comic Sans MS" panose="030F0702030302020204" pitchFamily="66" charset="0"/>
                        </a:rPr>
                        <a:t>Let’s visit a French Town</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Understand and use numbers in context e.g. saying the year, 24- hour clock, quantities.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Understand numbers in context e.g. the year, 24 hour clock, quantities</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Read aloud from a text with good expression. </a:t>
                      </a: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Give a description e.g. of a town, geographical features in a country .</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To share and celebrate knowledge of different cultures with others.</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Understand and use transactional language e.g. in a café</a:t>
                      </a:r>
                    </a:p>
                    <a:p>
                      <a:pPr marL="285750" indent="-285750">
                        <a:buFont typeface="Arial" panose="020B0604020202020204" pitchFamily="34" charset="0"/>
                        <a:buChar char="•"/>
                      </a:pPr>
                      <a:r>
                        <a:rPr lang="en-GB" sz="800" dirty="0">
                          <a:latin typeface="Comic Sans MS" panose="030F0702030302020204" pitchFamily="66" charset="0"/>
                        </a:rPr>
                        <a:t>Explain with confidence how to form the negative in simple sentences (e.g. Je </a:t>
                      </a:r>
                      <a:r>
                        <a:rPr lang="en-GB" sz="800" dirty="0" err="1">
                          <a:latin typeface="Comic Sans MS" panose="030F0702030302020204" pitchFamily="66" charset="0"/>
                        </a:rPr>
                        <a:t>n’aime</a:t>
                      </a:r>
                      <a:r>
                        <a:rPr lang="en-GB" sz="800" dirty="0">
                          <a:latin typeface="Comic Sans MS" panose="030F0702030302020204" pitchFamily="66" charset="0"/>
                        </a:rPr>
                        <a:t> pas le parc).</a:t>
                      </a:r>
                    </a:p>
                  </a:txBody>
                  <a:tcPr/>
                </a:tc>
                <a:extLst>
                  <a:ext uri="{0D108BD9-81ED-4DB2-BD59-A6C34878D82A}">
                    <a16:rowId xmlns:a16="http://schemas.microsoft.com/office/drawing/2014/main" val="1802567251"/>
                  </a:ext>
                </a:extLst>
              </a:tr>
              <a:tr h="892119">
                <a:tc>
                  <a:txBody>
                    <a:bodyPr/>
                    <a:lstStyle/>
                    <a:p>
                      <a:r>
                        <a:rPr lang="en-GB" sz="800" dirty="0">
                          <a:latin typeface="Comic Sans MS" panose="030F0702030302020204" pitchFamily="66" charset="0"/>
                        </a:rPr>
                        <a:t>6-</a:t>
                      </a:r>
                    </a:p>
                    <a:p>
                      <a:pPr marL="285750" indent="-285750">
                        <a:buFont typeface="Arial" panose="020B0604020202020204" pitchFamily="34" charset="0"/>
                        <a:buChar char="•"/>
                      </a:pPr>
                      <a:r>
                        <a:rPr lang="en-GB" sz="800" dirty="0">
                          <a:latin typeface="Comic Sans MS" panose="030F0702030302020204" pitchFamily="66" charset="0"/>
                        </a:rPr>
                        <a:t>This is France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Speaking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Pupils briefly converse without prompts.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Listening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Identify/ recognise verbs (doing words) in a sentence.</a:t>
                      </a:r>
                      <a:endParaRPr kumimoji="0" lang="en-GB" sz="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Comic Sans MS" panose="030F0702030302020204" pitchFamily="66" charset="0"/>
                        </a:rPr>
                        <a:t>Be willing to have a go at tackling the pronunciation of new and unfamiliar words, using phonic knowledge gained throughout KS2.</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Writing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sz="800" dirty="0">
                          <a:latin typeface="Comic Sans MS" panose="030F0702030302020204" pitchFamily="66" charset="0"/>
                        </a:rPr>
                        <a:t>Begin to use past tense/future tense in some spoken and written work e.g. when giving a weather report, when describing what they had to eat that day/what they are going to eat. </a:t>
                      </a: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8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Culture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 can present information and aspects of another country.</a:t>
                      </a:r>
                    </a:p>
                  </a:txBody>
                  <a:tcPr/>
                </a:tc>
                <a:tc>
                  <a:txBody>
                    <a:bodyPr/>
                    <a:lstStyle/>
                    <a:p>
                      <a:pPr marL="285750" indent="-285750">
                        <a:buFont typeface="Arial" panose="020B0604020202020204" pitchFamily="34" charset="0"/>
                        <a:buChar char="•"/>
                      </a:pPr>
                      <a:r>
                        <a:rPr lang="en-GB" sz="800" dirty="0">
                          <a:latin typeface="Comic Sans MS" panose="030F0702030302020204" pitchFamily="66" charset="0"/>
                        </a:rPr>
                        <a:t>Personalise a text by changing one or two elements.</a:t>
                      </a:r>
                    </a:p>
                    <a:p>
                      <a:pPr marL="285750" indent="-285750">
                        <a:buFont typeface="Arial" panose="020B0604020202020204" pitchFamily="34" charset="0"/>
                        <a:buChar char="•"/>
                      </a:pPr>
                      <a:r>
                        <a:rPr lang="en-GB" sz="800" dirty="0">
                          <a:latin typeface="Comic Sans MS" panose="030F0702030302020204" pitchFamily="66" charset="0"/>
                        </a:rPr>
                        <a:t>Create simple sentences about the future.</a:t>
                      </a:r>
                    </a:p>
                  </a:txBody>
                  <a:tcPr/>
                </a:tc>
                <a:extLst>
                  <a:ext uri="{0D108BD9-81ED-4DB2-BD59-A6C34878D82A}">
                    <a16:rowId xmlns:a16="http://schemas.microsoft.com/office/drawing/2014/main" val="3912307249"/>
                  </a:ext>
                </a:extLst>
              </a:tr>
            </a:tbl>
          </a:graphicData>
        </a:graphic>
      </p:graphicFrame>
      <p:sp>
        <p:nvSpPr>
          <p:cNvPr id="6" name="TextBox 5">
            <a:extLst>
              <a:ext uri="{FF2B5EF4-FFF2-40B4-BE49-F238E27FC236}">
                <a16:creationId xmlns:a16="http://schemas.microsoft.com/office/drawing/2014/main" id="{A68D03C4-98C9-4AEF-95FF-EA6FB174F1AE}"/>
              </a:ext>
            </a:extLst>
          </p:cNvPr>
          <p:cNvSpPr txBox="1"/>
          <p:nvPr/>
        </p:nvSpPr>
        <p:spPr>
          <a:xfrm>
            <a:off x="163483" y="121919"/>
            <a:ext cx="1198418" cy="369332"/>
          </a:xfrm>
          <a:prstGeom prst="rect">
            <a:avLst/>
          </a:prstGeom>
          <a:noFill/>
        </p:spPr>
        <p:txBody>
          <a:bodyPr wrap="square" rtlCol="0">
            <a:spAutoFit/>
          </a:bodyPr>
          <a:lstStyle/>
          <a:p>
            <a:r>
              <a:rPr lang="en-GB" dirty="0"/>
              <a:t>Year 8</a:t>
            </a:r>
          </a:p>
        </p:txBody>
      </p:sp>
    </p:spTree>
    <p:extLst>
      <p:ext uri="{BB962C8B-B14F-4D97-AF65-F5344CB8AC3E}">
        <p14:creationId xmlns:p14="http://schemas.microsoft.com/office/powerpoint/2010/main" val="3633929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6CBDA728D249A4EBD183D8CDDE3C234" ma:contentTypeVersion="39" ma:contentTypeDescription="Create a new document." ma:contentTypeScope="" ma:versionID="3c03c6968da5789250f36d604d8943cb">
  <xsd:schema xmlns:xsd="http://www.w3.org/2001/XMLSchema" xmlns:xs="http://www.w3.org/2001/XMLSchema" xmlns:p="http://schemas.microsoft.com/office/2006/metadata/properties" xmlns:ns2="50271487-8b07-4cec-8beb-71bb65a8d757" xmlns:ns3="35846084-4964-45fa-865c-83c42809eabf" targetNamespace="http://schemas.microsoft.com/office/2006/metadata/properties" ma:root="true" ma:fieldsID="b0b957aee84b1db28c09def188bde02d" ns2:_="" ns3:_="">
    <xsd:import namespace="50271487-8b07-4cec-8beb-71bb65a8d757"/>
    <xsd:import namespace="35846084-4964-45fa-865c-83c42809eab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271487-8b07-4cec-8beb-71bb65a8d7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846084-4964-45fa-865c-83c42809eab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F0E6BD2-8F73-4B10-8CBE-11209225DBB3}"/>
</file>

<file path=customXml/itemProps2.xml><?xml version="1.0" encoding="utf-8"?>
<ds:datastoreItem xmlns:ds="http://schemas.openxmlformats.org/officeDocument/2006/customXml" ds:itemID="{B9D72C4C-45C2-4461-B788-CD9271AC68B4}"/>
</file>

<file path=customXml/itemProps3.xml><?xml version="1.0" encoding="utf-8"?>
<ds:datastoreItem xmlns:ds="http://schemas.openxmlformats.org/officeDocument/2006/customXml" ds:itemID="{D3E9D490-F6C4-47A5-9585-3A64AD42C376}"/>
</file>

<file path=docProps/app.xml><?xml version="1.0" encoding="utf-8"?>
<Properties xmlns="http://schemas.openxmlformats.org/officeDocument/2006/extended-properties" xmlns:vt="http://schemas.openxmlformats.org/officeDocument/2006/docPropsVTypes">
  <TotalTime>0</TotalTime>
  <Words>3209</Words>
  <Application>Microsoft Office PowerPoint</Application>
  <PresentationFormat>Widescreen</PresentationFormat>
  <Paragraphs>464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Betina Simeonova</dc:creator>
  <cp:lastModifiedBy>Sharon Roles</cp:lastModifiedBy>
  <cp:revision>51</cp:revision>
  <dcterms:created xsi:type="dcterms:W3CDTF">2020-05-12T13:56:51Z</dcterms:created>
  <dcterms:modified xsi:type="dcterms:W3CDTF">2020-06-15T15:17:09Z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0x01010006CBDA728D249A4EBD183D8CDDE3C234</vt:lpwstr>
  </property>
  <property fmtid="{D5CDD505-2E9C-101B-9397-08002B2CF9AE}" pid="3" name="xd_Signature">
    <vt:bool>false</vt:bool>
  </property>
  <property fmtid="{D5CDD505-2E9C-101B-9397-08002B2CF9AE}" pid="4" name="GUID">
    <vt:lpwstr>6bc47db9-ea94-418f-8ee9-f7dc8ea09b7b</vt:lpwstr>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ComplianceAssetId">
    <vt:lpwstr/>
  </property>
</Properties>
</file>